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9" r:id="rId14"/>
    <p:sldId id="272" r:id="rId15"/>
    <p:sldId id="268" r:id="rId16"/>
    <p:sldId id="270" r:id="rId17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421982-84E2-640F-5865-BB960C4670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C6269A4-92C9-1AC0-596B-E2C5FD362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89F3CD-B811-9DF4-807B-7BC1D397D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E8D9-A37B-4F2E-911C-B1FE90E0526C}" type="datetimeFigureOut">
              <a:rPr lang="ru-KZ" smtClean="0"/>
              <a:t>20.11.2025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A69230-5ADE-1738-3436-F98CFBAD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94DBE9-E505-A1B4-8F49-D683619A0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BD0F-2574-43F6-832B-EF1F5E7931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18145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8073AE-FC13-1FD1-5060-6ADD5584F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4D7838E-226C-B881-9599-CA2F23119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3FA570-841C-6502-984F-7322F55BB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E8D9-A37B-4F2E-911C-B1FE90E0526C}" type="datetimeFigureOut">
              <a:rPr lang="ru-KZ" smtClean="0"/>
              <a:t>20.11.2025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3DC0B6-0FE5-3819-6768-B4D394EBE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A7C560-D9C7-5E88-2D81-12E2171F5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BD0F-2574-43F6-832B-EF1F5E7931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55659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91E9600-20E6-F069-B93B-D1E0C12EFA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0C78489-AFD5-470F-800F-6EBA9F728F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A02734-5CDF-6E03-5C0C-F757AFDC2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E8D9-A37B-4F2E-911C-B1FE90E0526C}" type="datetimeFigureOut">
              <a:rPr lang="ru-KZ" smtClean="0"/>
              <a:t>20.11.2025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89F7B4-6742-99D8-816C-01161654F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8D57B8-A3AD-EE10-BC30-015F52E9B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BD0F-2574-43F6-832B-EF1F5E7931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91402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7436C6-156B-3CE3-C34F-C177A0C53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DCBC42-F47C-52BA-AEB7-B405626FD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C0982F-8FFC-FE1A-0A2E-CDFB6286B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E8D9-A37B-4F2E-911C-B1FE90E0526C}" type="datetimeFigureOut">
              <a:rPr lang="ru-KZ" smtClean="0"/>
              <a:t>20.11.2025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7F4A70-78A3-F5DE-0650-38EBA8F82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6530E3-401B-5A00-20C9-3E3A58C70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BD0F-2574-43F6-832B-EF1F5E7931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41007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E6CCD4-E0C9-4BDB-7C50-2FBCEDBE1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36E46B-942C-0654-5A5E-82EC4B4F7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5E37EA-27A3-D3B1-3B82-99A147071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E8D9-A37B-4F2E-911C-B1FE90E0526C}" type="datetimeFigureOut">
              <a:rPr lang="ru-KZ" smtClean="0"/>
              <a:t>20.11.2025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485758-B70F-1A62-6860-93A28DE1A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28F2E9-5263-4EC7-302D-4E2694B1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BD0F-2574-43F6-832B-EF1F5E7931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0903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A759C6-0245-2C9B-5CBC-FCF82708F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256E35-F362-2819-1006-E5936A41A1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CD12D92-9D92-2FD5-EC86-8286E993EB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44D8ADD-FC14-A3CD-94E6-59CCA2322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E8D9-A37B-4F2E-911C-B1FE90E0526C}" type="datetimeFigureOut">
              <a:rPr lang="ru-KZ" smtClean="0"/>
              <a:t>20.11.2025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6F283E-C8BE-A3F0-8FFD-3B9F4015A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76DB15A-FBDA-9B5F-0762-2F7E08DA2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BD0F-2574-43F6-832B-EF1F5E7931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8723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AF26CF-347F-8DF3-1CED-D7F044D5E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CA7EBAE-637A-665F-D843-B2E74230C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9ADC4B-87F2-1B79-88D5-07EFD6435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BB71A5E-8E26-B079-9547-96E1A0AFA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C4061E7-880E-9285-1C05-72EA1F5F1B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CE36A8F-7B7F-2637-6474-D33507EE9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E8D9-A37B-4F2E-911C-B1FE90E0526C}" type="datetimeFigureOut">
              <a:rPr lang="ru-KZ" smtClean="0"/>
              <a:t>20.11.2025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E77516C-95CC-7330-5978-5BBE28FF8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FBF27BF-A2B2-B240-02CA-AEB8C9A79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BD0F-2574-43F6-832B-EF1F5E7931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03614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7A0B63-EBEB-FFE5-4E64-7A075823A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69DBCCE-0FD5-9219-697B-53DD6421F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E8D9-A37B-4F2E-911C-B1FE90E0526C}" type="datetimeFigureOut">
              <a:rPr lang="ru-KZ" smtClean="0"/>
              <a:t>20.11.2025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27A6F5F-C134-E872-9801-7E3EC559C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1EFF53D-B0D5-1CB7-01C9-17ABEF2C2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BD0F-2574-43F6-832B-EF1F5E7931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69476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79AEC3-D712-E61D-D632-682214534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E8D9-A37B-4F2E-911C-B1FE90E0526C}" type="datetimeFigureOut">
              <a:rPr lang="ru-KZ" smtClean="0"/>
              <a:t>20.11.2025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56A3136-1695-43DD-D4D1-7569ADC9A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747FB35-7D98-D60F-A498-043641BF5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BD0F-2574-43F6-832B-EF1F5E7931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1212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9E4F22-6734-D87F-B9D9-C2D1536D7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EE31D4-80DD-3CE7-9905-A4F2D419D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EC8AFDA-2C7F-901E-1E12-C00767F06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80188C-4DB6-C337-7B10-78F0228D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E8D9-A37B-4F2E-911C-B1FE90E0526C}" type="datetimeFigureOut">
              <a:rPr lang="ru-KZ" smtClean="0"/>
              <a:t>20.11.2025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61B5719-5FA6-E132-09A2-6BB447D8A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899F10-B67D-2F61-0632-4F96EC00C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BD0F-2574-43F6-832B-EF1F5E7931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47470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3E945-9416-A485-F15A-C2940D536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22F91B2-15ED-A1F1-EBC9-50114C3533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5564F5B-0063-777C-353B-816F5CF968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03E4D5-9456-6224-C4A8-EBFA93062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E8D9-A37B-4F2E-911C-B1FE90E0526C}" type="datetimeFigureOut">
              <a:rPr lang="ru-KZ" smtClean="0"/>
              <a:t>20.11.2025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F9F2C84-DCF1-8FB6-73C5-146C1D64D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AB0EF20-6C2F-59FF-1F52-747003D64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BD0F-2574-43F6-832B-EF1F5E7931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29820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B5A1F6-235F-DBAC-1040-6097F4038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2A570E-93F4-7289-6081-B794CE676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50DBC3B-CCD2-9521-FB17-34EEAD7F0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45E8D9-A37B-4F2E-911C-B1FE90E0526C}" type="datetimeFigureOut">
              <a:rPr lang="ru-KZ" smtClean="0"/>
              <a:t>20.11.2025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CF61BF-984D-8177-D3B1-EFCE39A574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417A3C-D521-F9E2-0110-7BD0FB1D38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22BD0F-2574-43F6-832B-EF1F5E7931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8875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A846FB-D7DB-03FB-961C-0A974B91DE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GSM </a:t>
            </a:r>
            <a:r>
              <a:rPr lang="ru-RU" dirty="0" err="1"/>
              <a:t>жүйесіндегі</a:t>
            </a:r>
            <a:r>
              <a:rPr lang="ru-RU" dirty="0"/>
              <a:t> </a:t>
            </a:r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логикалық</a:t>
            </a:r>
            <a:r>
              <a:rPr lang="ru-RU" dirty="0"/>
              <a:t> </a:t>
            </a:r>
            <a:r>
              <a:rPr lang="ru-RU" dirty="0" err="1"/>
              <a:t>арналар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7EB90E9-E02C-41C2-ED36-AA994C7B4E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/>
              <a:t>20.11.2025</a:t>
            </a:r>
            <a:br>
              <a:rPr lang="kk-KZ" dirty="0"/>
            </a:br>
            <a:br>
              <a:rPr lang="kk-KZ" dirty="0"/>
            </a:br>
            <a:r>
              <a:rPr lang="kk-KZ" dirty="0"/>
              <a:t>Карибаев БА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776219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72F9A8-C1F4-C39E-7D9A-1274E0C2E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5895" y="-87547"/>
            <a:ext cx="10515600" cy="93857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CDMA </a:t>
            </a:r>
            <a:r>
              <a:rPr lang="kk-KZ" b="1" dirty="0">
                <a:solidFill>
                  <a:srgbClr val="FF0000"/>
                </a:solidFill>
              </a:rPr>
              <a:t>стандарты</a:t>
            </a:r>
            <a:endParaRPr lang="ru-KZ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9AE1B5-D718-1D37-5E27-6E500AE77A07}"/>
              </a:ext>
            </a:extLst>
          </p:cNvPr>
          <p:cNvSpPr txBox="1"/>
          <p:nvPr/>
        </p:nvSpPr>
        <p:spPr>
          <a:xfrm>
            <a:off x="955894" y="1297176"/>
            <a:ext cx="1032472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/>
              <a:t>1. </a:t>
            </a:r>
            <a:r>
              <a:rPr lang="ru-RU" sz="2400" b="1" dirty="0" err="1"/>
              <a:t>Спектрді</a:t>
            </a:r>
            <a:r>
              <a:rPr lang="ru-RU" sz="2400" b="1" dirty="0"/>
              <a:t> </a:t>
            </a:r>
            <a:r>
              <a:rPr lang="ru-RU" sz="2400" b="1" dirty="0" err="1"/>
              <a:t>кеңейту</a:t>
            </a:r>
            <a:r>
              <a:rPr lang="ru-RU" sz="2400" b="1" dirty="0"/>
              <a:t> (</a:t>
            </a:r>
            <a:r>
              <a:rPr lang="en-US" sz="2400" b="1" dirty="0"/>
              <a:t>Spread Spectrum)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 Тар </a:t>
            </a:r>
            <a:r>
              <a:rPr lang="ru-RU" sz="2400" dirty="0" err="1"/>
              <a:t>жолақты</a:t>
            </a:r>
            <a:r>
              <a:rPr lang="ru-RU" sz="2400" dirty="0"/>
              <a:t> (</a:t>
            </a:r>
            <a:r>
              <a:rPr lang="ru-RU" sz="2400" dirty="0" err="1"/>
              <a:t>мысалы</a:t>
            </a:r>
            <a:r>
              <a:rPr lang="ru-RU" sz="2400" dirty="0"/>
              <a:t>, 10 кбит/с) сигнал </a:t>
            </a:r>
            <a:r>
              <a:rPr lang="ru-RU" sz="2400" b="1" dirty="0"/>
              <a:t>псевдослучайный </a:t>
            </a:r>
            <a:r>
              <a:rPr lang="ru-RU" sz="2400" b="1" dirty="0" err="1"/>
              <a:t>кодпен</a:t>
            </a:r>
            <a:r>
              <a:rPr lang="ru-RU" sz="2400" b="1" dirty="0"/>
              <a:t> </a:t>
            </a:r>
            <a:r>
              <a:rPr lang="ru-RU" sz="2400" b="1" dirty="0" err="1"/>
              <a:t>көбейтіледі</a:t>
            </a:r>
            <a:r>
              <a:rPr lang="ru-RU" sz="2400" dirty="0"/>
              <a:t>  → сигнал </a:t>
            </a:r>
            <a:r>
              <a:rPr lang="ru-RU" sz="2400" b="1" dirty="0"/>
              <a:t>1,23 МГц</a:t>
            </a:r>
            <a:r>
              <a:rPr lang="ru-RU" sz="2400" dirty="0"/>
              <a:t> </a:t>
            </a:r>
            <a:r>
              <a:rPr lang="ru-RU" sz="2400" dirty="0" err="1"/>
              <a:t>сияқты</a:t>
            </a:r>
            <a:r>
              <a:rPr lang="ru-RU" sz="2400" dirty="0"/>
              <a:t> </a:t>
            </a:r>
            <a:r>
              <a:rPr lang="ru-RU" sz="2400" dirty="0" err="1"/>
              <a:t>кең</a:t>
            </a:r>
            <a:r>
              <a:rPr lang="ru-RU" sz="2400" dirty="0"/>
              <a:t> </a:t>
            </a:r>
            <a:r>
              <a:rPr lang="ru-RU" sz="2400" dirty="0" err="1"/>
              <a:t>жолаққа</a:t>
            </a:r>
            <a:r>
              <a:rPr lang="ru-RU" sz="2400" dirty="0"/>
              <a:t> “</a:t>
            </a:r>
            <a:r>
              <a:rPr lang="ru-RU" sz="2400" dirty="0" err="1"/>
              <a:t>жайылып</a:t>
            </a:r>
            <a:r>
              <a:rPr lang="ru-RU" sz="2400" dirty="0"/>
              <a:t> </a:t>
            </a:r>
            <a:r>
              <a:rPr lang="ru-RU" sz="2400" dirty="0" err="1"/>
              <a:t>кетеді</a:t>
            </a:r>
            <a:r>
              <a:rPr lang="ru-RU" sz="2400" dirty="0"/>
              <a:t>”.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b="1" dirty="0" err="1"/>
              <a:t>кедергілерге</a:t>
            </a:r>
            <a:r>
              <a:rPr lang="ru-RU" sz="2400" b="1" dirty="0"/>
              <a:t> </a:t>
            </a:r>
            <a:r>
              <a:rPr lang="ru-RU" sz="2400" b="1" dirty="0" err="1"/>
              <a:t>өте</a:t>
            </a:r>
            <a:r>
              <a:rPr lang="ru-RU" sz="2400" b="1" dirty="0"/>
              <a:t> </a:t>
            </a:r>
            <a:r>
              <a:rPr lang="ru-RU" sz="2400" b="1" dirty="0" err="1"/>
              <a:t>төзімді</a:t>
            </a:r>
            <a:r>
              <a:rPr lang="ru-RU" sz="2400" dirty="0"/>
              <a:t> </a:t>
            </a:r>
            <a:r>
              <a:rPr lang="ru-RU" sz="2400" dirty="0" err="1"/>
              <a:t>етеді</a:t>
            </a:r>
            <a:r>
              <a:rPr lang="ru-RU" sz="24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E41C4B-6547-3873-82B8-3BD71C0B8CD0}"/>
              </a:ext>
            </a:extLst>
          </p:cNvPr>
          <p:cNvSpPr txBox="1"/>
          <p:nvPr/>
        </p:nvSpPr>
        <p:spPr>
          <a:xfrm>
            <a:off x="955895" y="743314"/>
            <a:ext cx="60975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CDMA-</a:t>
            </a:r>
            <a:r>
              <a:rPr lang="ru-RU" sz="2400" b="1" dirty="0" err="1"/>
              <a:t>ның</a:t>
            </a:r>
            <a:r>
              <a:rPr lang="ru-RU" sz="2400" b="1" dirty="0"/>
              <a:t> </a:t>
            </a:r>
            <a:r>
              <a:rPr lang="ru-RU" sz="2400" b="1" dirty="0" err="1"/>
              <a:t>негізгі</a:t>
            </a:r>
            <a:r>
              <a:rPr lang="ru-RU" sz="2400" b="1" dirty="0"/>
              <a:t> </a:t>
            </a:r>
            <a:r>
              <a:rPr lang="ru-RU" sz="2400" b="1" dirty="0" err="1"/>
              <a:t>идеялары</a:t>
            </a:r>
            <a:endParaRPr lang="ru-KZ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2736428-23A7-E428-4F4C-4BFB1D42ACE2}"/>
              </a:ext>
            </a:extLst>
          </p:cNvPr>
          <p:cNvSpPr txBox="1"/>
          <p:nvPr/>
        </p:nvSpPr>
        <p:spPr>
          <a:xfrm>
            <a:off x="955894" y="3160168"/>
            <a:ext cx="1089509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/>
              <a:t>2. Псевдослучайный </a:t>
            </a:r>
            <a:r>
              <a:rPr lang="ru-RU" sz="2400" b="1" dirty="0" err="1"/>
              <a:t>кодтар</a:t>
            </a:r>
            <a:r>
              <a:rPr lang="ru-RU" sz="2400" b="1" dirty="0"/>
              <a:t> (</a:t>
            </a:r>
            <a:r>
              <a:rPr lang="ru-RU" sz="2400" i="1" dirty="0" err="1"/>
              <a:t>әр</a:t>
            </a:r>
            <a:r>
              <a:rPr lang="ru-RU" sz="2400" i="1" dirty="0"/>
              <a:t> </a:t>
            </a:r>
            <a:r>
              <a:rPr lang="ru-RU" sz="2400" i="1" dirty="0" err="1"/>
              <a:t>абоненттің</a:t>
            </a:r>
            <a:r>
              <a:rPr lang="ru-RU" sz="2400" i="1" dirty="0"/>
              <a:t> </a:t>
            </a:r>
            <a:r>
              <a:rPr lang="ru-RU" sz="2400" i="1" dirty="0" err="1"/>
              <a:t>жеке</a:t>
            </a:r>
            <a:r>
              <a:rPr lang="ru-RU" sz="2400" i="1" dirty="0"/>
              <a:t> “код </a:t>
            </a:r>
            <a:r>
              <a:rPr lang="ru-RU" sz="2400" i="1" dirty="0" err="1"/>
              <a:t>қолтаңбасы</a:t>
            </a:r>
            <a:r>
              <a:rPr lang="ru-RU" sz="2400" i="1" dirty="0"/>
              <a:t>” бар</a:t>
            </a:r>
            <a:r>
              <a:rPr lang="ru-RU" sz="2400" b="1" dirty="0"/>
              <a:t>)</a:t>
            </a:r>
          </a:p>
          <a:p>
            <a:pPr>
              <a:buNone/>
            </a:pPr>
            <a:r>
              <a:rPr lang="en-US" sz="2400" dirty="0"/>
              <a:t>CDMA IS-95 </a:t>
            </a:r>
            <a:r>
              <a:rPr lang="ru-RU" sz="2400" dirty="0" err="1"/>
              <a:t>үш</a:t>
            </a:r>
            <a:r>
              <a:rPr lang="ru-RU" sz="2400" dirty="0"/>
              <a:t> тип код </a:t>
            </a:r>
            <a:r>
              <a:rPr lang="ru-RU" sz="2400" dirty="0" err="1"/>
              <a:t>қолданады</a:t>
            </a:r>
            <a:r>
              <a:rPr lang="ru-RU" sz="2400" dirty="0"/>
              <a:t>:</a:t>
            </a: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8F192F26-EA09-78BD-8A99-9DA5E5E5CB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630688"/>
              </p:ext>
            </p:extLst>
          </p:nvPr>
        </p:nvGraphicFramePr>
        <p:xfrm>
          <a:off x="955895" y="4130588"/>
          <a:ext cx="10515600" cy="256032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80692922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55803435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189895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/>
                        <a:t>Код түрі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 err="1"/>
                        <a:t>Ұзындығы</a:t>
                      </a:r>
                      <a:endParaRPr lang="ru-RU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 err="1"/>
                        <a:t>Қайда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қолданылады</a:t>
                      </a:r>
                      <a:endParaRPr lang="ru-RU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2621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1"/>
                        <a:t>Уолш коды (</a:t>
                      </a:r>
                      <a:r>
                        <a:rPr lang="en-US" sz="2400" b="1"/>
                        <a:t>Walsh code)</a:t>
                      </a:r>
                      <a:endParaRPr lang="en-US" sz="2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2400" dirty="0"/>
                        <a:t>64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 err="1"/>
                        <a:t>Каналдарды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бөлу</a:t>
                      </a:r>
                      <a:endParaRPr lang="ru-RU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833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1"/>
                        <a:t>Қысқа код (</a:t>
                      </a:r>
                      <a:r>
                        <a:rPr lang="en-US" sz="2400" b="1"/>
                        <a:t>short code)</a:t>
                      </a:r>
                      <a:endParaRPr lang="en-US" sz="2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2400"/>
                        <a:t>32 768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/>
                        <a:t>БС-</a:t>
                      </a:r>
                      <a:r>
                        <a:rPr lang="ru-RU" sz="2400" dirty="0" err="1"/>
                        <a:t>ті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ажырату</a:t>
                      </a:r>
                      <a:endParaRPr lang="ru-RU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9871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1"/>
                        <a:t>Ұзын код (</a:t>
                      </a:r>
                      <a:r>
                        <a:rPr lang="en-US" sz="2400" b="1"/>
                        <a:t>long code)</a:t>
                      </a:r>
                      <a:endParaRPr lang="en-US" sz="2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2400"/>
                        <a:t>2¹²–1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 err="1"/>
                        <a:t>Абоненттерді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бөлу</a:t>
                      </a:r>
                      <a:r>
                        <a:rPr lang="ru-RU" sz="2400" dirty="0"/>
                        <a:t>, </a:t>
                      </a:r>
                      <a:r>
                        <a:rPr lang="ru-RU" sz="2400" dirty="0" err="1"/>
                        <a:t>шифрлау</a:t>
                      </a:r>
                      <a:endParaRPr lang="ru-RU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040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0748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0CF468C-C1C3-06AF-A5D9-C69CC0F8754E}"/>
              </a:ext>
            </a:extLst>
          </p:cNvPr>
          <p:cNvSpPr txBox="1"/>
          <p:nvPr/>
        </p:nvSpPr>
        <p:spPr>
          <a:xfrm>
            <a:off x="676745" y="357766"/>
            <a:ext cx="1027794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/>
              <a:t>3. </a:t>
            </a:r>
            <a:r>
              <a:rPr lang="ru-RU" sz="2400" b="1" dirty="0" err="1"/>
              <a:t>Жүйенің</a:t>
            </a:r>
            <a:r>
              <a:rPr lang="ru-RU" sz="2400" b="1" dirty="0"/>
              <a:t> </a:t>
            </a:r>
            <a:r>
              <a:rPr lang="ru-RU" sz="2400" b="1" dirty="0" err="1"/>
              <a:t>сыйымдылығын</a:t>
            </a:r>
            <a:r>
              <a:rPr lang="ru-RU" sz="2400" b="1" dirty="0"/>
              <a:t> </a:t>
            </a:r>
            <a:r>
              <a:rPr lang="ru-RU" sz="2400" b="1" dirty="0" err="1"/>
              <a:t>шектеу</a:t>
            </a:r>
            <a:r>
              <a:rPr lang="ru-RU" sz="2400" b="1" dirty="0"/>
              <a:t> – </a:t>
            </a:r>
            <a:r>
              <a:rPr lang="ru-RU" sz="2400" b="1" dirty="0" err="1"/>
              <a:t>кедергілер</a:t>
            </a:r>
            <a:r>
              <a:rPr lang="ru-RU" sz="2400" b="1" dirty="0"/>
              <a:t> (</a:t>
            </a:r>
            <a:r>
              <a:rPr lang="en-US" sz="2400" b="1" dirty="0"/>
              <a:t>Noise)</a:t>
            </a:r>
          </a:p>
          <a:p>
            <a:pPr>
              <a:buNone/>
            </a:pPr>
            <a:r>
              <a:rPr lang="en-US" sz="2400" dirty="0"/>
              <a:t>CDMA-</a:t>
            </a:r>
            <a:r>
              <a:rPr lang="ru-RU" sz="2400" dirty="0"/>
              <a:t>да </a:t>
            </a:r>
            <a:r>
              <a:rPr lang="ru-RU" sz="2400" dirty="0" err="1"/>
              <a:t>басты</a:t>
            </a:r>
            <a:r>
              <a:rPr lang="ru-RU" sz="2400" dirty="0"/>
              <a:t> </a:t>
            </a:r>
            <a:r>
              <a:rPr lang="ru-RU" sz="2400" dirty="0" err="1"/>
              <a:t>шектеуші</a:t>
            </a:r>
            <a:r>
              <a:rPr lang="ru-RU" sz="2400" dirty="0"/>
              <a:t> фактор — </a:t>
            </a:r>
            <a:r>
              <a:rPr lang="ru-RU" sz="2400" b="1" dirty="0" err="1"/>
              <a:t>өзара</a:t>
            </a:r>
            <a:r>
              <a:rPr lang="ru-RU" sz="2400" b="1" dirty="0"/>
              <a:t> </a:t>
            </a:r>
            <a:r>
              <a:rPr lang="ru-RU" sz="2400" b="1" dirty="0" err="1"/>
              <a:t>кедергілер</a:t>
            </a:r>
            <a:r>
              <a:rPr lang="ru-RU" sz="2400" b="1" dirty="0"/>
              <a:t> </a:t>
            </a:r>
            <a:r>
              <a:rPr lang="ru-RU" sz="2400" b="1" dirty="0" err="1"/>
              <a:t>деңгейі</a:t>
            </a:r>
            <a:r>
              <a:rPr lang="ru-RU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GSM-</a:t>
            </a:r>
            <a:r>
              <a:rPr lang="ru-RU" sz="2400" dirty="0"/>
              <a:t>де </a:t>
            </a:r>
            <a:r>
              <a:rPr lang="ru-RU" sz="2400" dirty="0" err="1"/>
              <a:t>арналар</a:t>
            </a:r>
            <a:r>
              <a:rPr lang="ru-RU" sz="2400" dirty="0"/>
              <a:t> </a:t>
            </a:r>
            <a:r>
              <a:rPr lang="ru-RU" sz="2400" dirty="0" err="1"/>
              <a:t>бөлек</a:t>
            </a:r>
            <a:r>
              <a:rPr lang="ru-RU" sz="2400" dirty="0"/>
              <a:t>, </a:t>
            </a:r>
            <a:r>
              <a:rPr lang="ru-RU" sz="2400" dirty="0" err="1"/>
              <a:t>бір-біріне</a:t>
            </a:r>
            <a:r>
              <a:rPr lang="ru-RU" sz="2400" dirty="0"/>
              <a:t> </a:t>
            </a:r>
            <a:r>
              <a:rPr lang="ru-RU" sz="2400" dirty="0" err="1"/>
              <a:t>кедергі</a:t>
            </a:r>
            <a:r>
              <a:rPr lang="ru-RU" sz="2400" dirty="0"/>
              <a:t> аз.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CDMA — </a:t>
            </a:r>
            <a:r>
              <a:rPr lang="ru-RU" sz="2400" dirty="0" err="1"/>
              <a:t>бәрі</a:t>
            </a:r>
            <a:r>
              <a:rPr lang="ru-RU" sz="2400" dirty="0"/>
              <a:t> </a:t>
            </a:r>
            <a:r>
              <a:rPr lang="ru-RU" sz="2400" dirty="0" err="1"/>
              <a:t>бір</a:t>
            </a:r>
            <a:r>
              <a:rPr lang="ru-RU" sz="2400" dirty="0"/>
              <a:t> </a:t>
            </a:r>
            <a:r>
              <a:rPr lang="ru-RU" sz="2400" dirty="0" err="1"/>
              <a:t>жиілікте</a:t>
            </a:r>
            <a:r>
              <a:rPr lang="ru-RU" sz="2400" dirty="0"/>
              <a:t> →</a:t>
            </a:r>
            <a:br>
              <a:rPr lang="ru-RU" sz="2400" dirty="0"/>
            </a:br>
            <a:r>
              <a:rPr lang="ru-RU" sz="2400" b="1" dirty="0" err="1"/>
              <a:t>көп</a:t>
            </a:r>
            <a:r>
              <a:rPr lang="ru-RU" sz="2400" b="1" dirty="0"/>
              <a:t> абонент = </a:t>
            </a:r>
            <a:r>
              <a:rPr lang="ru-RU" sz="2400" b="1" dirty="0" err="1"/>
              <a:t>көп</a:t>
            </a:r>
            <a:r>
              <a:rPr lang="ru-RU" sz="2400" b="1" dirty="0"/>
              <a:t> шу = </a:t>
            </a:r>
            <a:r>
              <a:rPr lang="ru-RU" sz="2400" b="1" dirty="0" err="1"/>
              <a:t>байланыс</a:t>
            </a:r>
            <a:r>
              <a:rPr lang="ru-RU" sz="2400" b="1" dirty="0"/>
              <a:t> </a:t>
            </a:r>
            <a:r>
              <a:rPr lang="ru-RU" sz="2400" b="1" dirty="0" err="1"/>
              <a:t>сапасы</a:t>
            </a:r>
            <a:r>
              <a:rPr lang="ru-RU" sz="2400" b="1" dirty="0"/>
              <a:t> </a:t>
            </a:r>
            <a:r>
              <a:rPr lang="ru-RU" sz="2400" b="1" dirty="0" err="1"/>
              <a:t>нашарлайды</a:t>
            </a:r>
            <a:r>
              <a:rPr lang="ru-RU" sz="24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E5AE62-0429-4071-270C-19E169E7131E}"/>
              </a:ext>
            </a:extLst>
          </p:cNvPr>
          <p:cNvSpPr txBox="1"/>
          <p:nvPr/>
        </p:nvSpPr>
        <p:spPr>
          <a:xfrm>
            <a:off x="676745" y="2427352"/>
            <a:ext cx="1007877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/>
              <a:t>4. “</a:t>
            </a:r>
            <a:r>
              <a:rPr lang="ru-RU" sz="2400" b="1" dirty="0" err="1"/>
              <a:t>Жақын</a:t>
            </a:r>
            <a:r>
              <a:rPr lang="ru-RU" sz="2400" b="1" dirty="0"/>
              <a:t> – </a:t>
            </a:r>
            <a:r>
              <a:rPr lang="ru-RU" sz="2400" b="1" dirty="0" err="1"/>
              <a:t>алыс</a:t>
            </a:r>
            <a:r>
              <a:rPr lang="ru-RU" sz="2400" b="1" dirty="0"/>
              <a:t>” </a:t>
            </a:r>
            <a:r>
              <a:rPr lang="ru-RU" sz="2400" b="1" dirty="0" err="1"/>
              <a:t>проблемасы</a:t>
            </a:r>
            <a:r>
              <a:rPr lang="ru-RU" sz="2400" b="1" dirty="0"/>
              <a:t> (</a:t>
            </a:r>
            <a:r>
              <a:rPr lang="en-US" sz="2400" b="1" dirty="0"/>
              <a:t>Near–Far Problem)</a:t>
            </a:r>
          </a:p>
          <a:p>
            <a:pPr>
              <a:buNone/>
            </a:pPr>
            <a:r>
              <a:rPr lang="ru-RU" sz="2400" dirty="0"/>
              <a:t>Егер </a:t>
            </a:r>
            <a:r>
              <a:rPr lang="ru-RU" sz="2400" dirty="0" err="1"/>
              <a:t>базалық</a:t>
            </a:r>
            <a:r>
              <a:rPr lang="ru-RU" sz="2400" dirty="0"/>
              <a:t> </a:t>
            </a:r>
            <a:r>
              <a:rPr lang="ru-RU" sz="2400" dirty="0" err="1"/>
              <a:t>станцияға</a:t>
            </a:r>
            <a:r>
              <a:rPr lang="ru-RU" sz="2400" dirty="0"/>
              <a:t> </a:t>
            </a:r>
            <a:r>
              <a:rPr lang="ru-RU" sz="2400" dirty="0" err="1"/>
              <a:t>жақын</a:t>
            </a:r>
            <a:r>
              <a:rPr lang="ru-RU" sz="2400" dirty="0"/>
              <a:t> абонент </a:t>
            </a:r>
            <a:r>
              <a:rPr lang="ru-RU" sz="2400" dirty="0" err="1"/>
              <a:t>қатты</a:t>
            </a:r>
            <a:r>
              <a:rPr lang="ru-RU" sz="2400" dirty="0"/>
              <a:t> сигнал </a:t>
            </a:r>
            <a:r>
              <a:rPr lang="ru-RU" sz="2400" dirty="0" err="1"/>
              <a:t>жіберсе</a:t>
            </a:r>
            <a:r>
              <a:rPr lang="ru-RU" sz="2400" dirty="0"/>
              <a:t>,</a:t>
            </a:r>
            <a:br>
              <a:rPr lang="ru-RU" sz="2400" dirty="0"/>
            </a:br>
            <a:r>
              <a:rPr lang="ru-RU" sz="2400" dirty="0" err="1"/>
              <a:t>алыстағы</a:t>
            </a:r>
            <a:r>
              <a:rPr lang="ru-RU" sz="2400" dirty="0"/>
              <a:t> </a:t>
            </a:r>
            <a:r>
              <a:rPr lang="ru-RU" sz="2400" dirty="0" err="1"/>
              <a:t>абоненттің</a:t>
            </a:r>
            <a:r>
              <a:rPr lang="ru-RU" sz="2400" dirty="0"/>
              <a:t> </a:t>
            </a:r>
            <a:r>
              <a:rPr lang="ru-RU" sz="2400" dirty="0" err="1"/>
              <a:t>әлсіз</a:t>
            </a:r>
            <a:r>
              <a:rPr lang="ru-RU" sz="2400" dirty="0"/>
              <a:t> </a:t>
            </a:r>
            <a:r>
              <a:rPr lang="ru-RU" sz="2400" dirty="0" err="1"/>
              <a:t>сигналын</a:t>
            </a:r>
            <a:r>
              <a:rPr lang="ru-RU" sz="2400" dirty="0"/>
              <a:t> “</a:t>
            </a:r>
            <a:r>
              <a:rPr lang="ru-RU" sz="2400" dirty="0" err="1"/>
              <a:t>басып</a:t>
            </a:r>
            <a:r>
              <a:rPr lang="ru-RU" sz="2400" dirty="0"/>
              <a:t> </a:t>
            </a:r>
            <a:r>
              <a:rPr lang="ru-RU" sz="2400" dirty="0" err="1"/>
              <a:t>тастайды</a:t>
            </a:r>
            <a:r>
              <a:rPr lang="ru-RU" sz="2400" dirty="0"/>
              <a:t>”.</a:t>
            </a:r>
          </a:p>
          <a:p>
            <a:pPr>
              <a:buNone/>
            </a:pPr>
            <a:r>
              <a:rPr lang="en-US" sz="2400" b="1" dirty="0"/>
              <a:t>CDMA-</a:t>
            </a:r>
            <a:r>
              <a:rPr lang="ru-RU" sz="2400" b="1" dirty="0" err="1"/>
              <a:t>ның</a:t>
            </a:r>
            <a:r>
              <a:rPr lang="ru-RU" sz="2400" b="1" dirty="0"/>
              <a:t> </a:t>
            </a:r>
            <a:r>
              <a:rPr lang="ru-RU" sz="2400" b="1" dirty="0" err="1"/>
              <a:t>негізгі</a:t>
            </a:r>
            <a:r>
              <a:rPr lang="ru-RU" sz="2400" b="1" dirty="0"/>
              <a:t> </a:t>
            </a:r>
            <a:r>
              <a:rPr lang="ru-RU" sz="2400" b="1" dirty="0" err="1"/>
              <a:t>міндеті</a:t>
            </a:r>
            <a:r>
              <a:rPr lang="ru-RU" sz="2400" b="1" dirty="0"/>
              <a:t>:</a:t>
            </a:r>
            <a:br>
              <a:rPr lang="ru-RU" sz="2400" dirty="0"/>
            </a:br>
            <a:r>
              <a:rPr lang="ru-RU" sz="2400" dirty="0"/>
              <a:t>→ </a:t>
            </a:r>
            <a:r>
              <a:rPr lang="ru-RU" sz="2400" dirty="0" err="1"/>
              <a:t>әр</a:t>
            </a:r>
            <a:r>
              <a:rPr lang="ru-RU" sz="2400" dirty="0"/>
              <a:t> </a:t>
            </a:r>
            <a:r>
              <a:rPr lang="ru-RU" sz="2400" dirty="0" err="1"/>
              <a:t>абоненттің</a:t>
            </a:r>
            <a:r>
              <a:rPr lang="ru-RU" sz="2400" dirty="0"/>
              <a:t> </a:t>
            </a:r>
            <a:r>
              <a:rPr lang="ru-RU" sz="2400" dirty="0" err="1"/>
              <a:t>жіберу</a:t>
            </a:r>
            <a:r>
              <a:rPr lang="ru-RU" sz="2400" dirty="0"/>
              <a:t> </a:t>
            </a:r>
            <a:r>
              <a:rPr lang="ru-RU" sz="2400" dirty="0" err="1"/>
              <a:t>қуатын</a:t>
            </a:r>
            <a:r>
              <a:rPr lang="ru-RU" sz="2400" dirty="0"/>
              <a:t> </a:t>
            </a:r>
            <a:r>
              <a:rPr lang="ru-RU" sz="2400" dirty="0" err="1"/>
              <a:t>дәл</a:t>
            </a:r>
            <a:r>
              <a:rPr lang="ru-RU" sz="2400" dirty="0"/>
              <a:t> </a:t>
            </a:r>
            <a:r>
              <a:rPr lang="ru-RU" sz="2400" dirty="0" err="1"/>
              <a:t>реттеу</a:t>
            </a:r>
            <a:r>
              <a:rPr lang="ru-RU" sz="2400" dirty="0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BDEEFA-AEF3-62A0-483D-987CAA7DD729}"/>
              </a:ext>
            </a:extLst>
          </p:cNvPr>
          <p:cNvSpPr txBox="1"/>
          <p:nvPr/>
        </p:nvSpPr>
        <p:spPr>
          <a:xfrm>
            <a:off x="676745" y="4496938"/>
            <a:ext cx="1119234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/>
              <a:t>5. </a:t>
            </a:r>
            <a:r>
              <a:rPr lang="ru-RU" sz="2400" b="1" dirty="0" err="1"/>
              <a:t>Қуатты</a:t>
            </a:r>
            <a:r>
              <a:rPr lang="ru-RU" sz="2400" b="1" dirty="0"/>
              <a:t> </a:t>
            </a:r>
            <a:r>
              <a:rPr lang="ru-RU" sz="2400" b="1" dirty="0" err="1"/>
              <a:t>басқару</a:t>
            </a:r>
            <a:r>
              <a:rPr lang="ru-RU" sz="2400" b="1" dirty="0"/>
              <a:t> (</a:t>
            </a:r>
            <a:r>
              <a:rPr lang="en-US" sz="2400" b="1" dirty="0"/>
              <a:t>Power Control) — CDMA-</a:t>
            </a:r>
            <a:r>
              <a:rPr lang="ru-RU" sz="2400" b="1" dirty="0" err="1"/>
              <a:t>ның</a:t>
            </a:r>
            <a:r>
              <a:rPr lang="ru-RU" sz="2400" b="1" dirty="0"/>
              <a:t> </a:t>
            </a:r>
            <a:r>
              <a:rPr lang="ru-RU" sz="2400" b="1" dirty="0" err="1"/>
              <a:t>жүрегі</a:t>
            </a:r>
            <a:endParaRPr lang="ru-RU" sz="2400" b="1" dirty="0"/>
          </a:p>
          <a:p>
            <a:pPr>
              <a:buNone/>
            </a:pPr>
            <a:r>
              <a:rPr lang="ru-RU" sz="2400" dirty="0" err="1"/>
              <a:t>Әр</a:t>
            </a:r>
            <a:r>
              <a:rPr lang="ru-RU" sz="2400" dirty="0"/>
              <a:t> </a:t>
            </a:r>
            <a:r>
              <a:rPr lang="ru-RU" sz="2400" dirty="0" err="1"/>
              <a:t>мобильді</a:t>
            </a:r>
            <a:r>
              <a:rPr lang="ru-RU" sz="2400" dirty="0"/>
              <a:t> </a:t>
            </a:r>
            <a:r>
              <a:rPr lang="ru-RU" sz="2400" dirty="0" err="1"/>
              <a:t>телефонның</a:t>
            </a:r>
            <a:r>
              <a:rPr lang="ru-RU" sz="2400" dirty="0"/>
              <a:t> </a:t>
            </a:r>
            <a:r>
              <a:rPr lang="ru-RU" sz="2400" dirty="0" err="1"/>
              <a:t>қуаты</a:t>
            </a:r>
            <a:r>
              <a:rPr lang="ru-RU" sz="2400" dirty="0"/>
              <a:t> </a:t>
            </a:r>
            <a:r>
              <a:rPr lang="ru-RU" sz="2400" b="1" dirty="0" err="1"/>
              <a:t>үздіксіз</a:t>
            </a:r>
            <a:r>
              <a:rPr lang="ru-RU" sz="2400" b="1" dirty="0"/>
              <a:t> </a:t>
            </a:r>
            <a:r>
              <a:rPr lang="ru-RU" sz="2400" b="1" dirty="0" err="1"/>
              <a:t>реттеледі</a:t>
            </a:r>
            <a:r>
              <a:rPr lang="ru-RU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/>
              <a:t>әр</a:t>
            </a:r>
            <a:r>
              <a:rPr lang="ru-RU" sz="2400" dirty="0"/>
              <a:t> 1,25 мс </a:t>
            </a:r>
            <a:r>
              <a:rPr lang="ru-RU" sz="2400" dirty="0" err="1"/>
              <a:t>сайын</a:t>
            </a:r>
            <a:r>
              <a:rPr lang="ru-RU" sz="2400" dirty="0"/>
              <a:t> БС </a:t>
            </a:r>
            <a:r>
              <a:rPr lang="en-US" sz="2400" dirty="0"/>
              <a:t>MS-</a:t>
            </a:r>
            <a:r>
              <a:rPr lang="ru-RU" sz="2400" dirty="0" err="1"/>
              <a:t>ке</a:t>
            </a:r>
            <a:r>
              <a:rPr lang="ru-RU" sz="2400" dirty="0"/>
              <a:t>: </a:t>
            </a:r>
            <a:r>
              <a:rPr lang="ru-RU" sz="2400" b="1" dirty="0"/>
              <a:t>“</a:t>
            </a:r>
            <a:r>
              <a:rPr lang="ru-RU" sz="2400" b="1" dirty="0" err="1"/>
              <a:t>қуатты</a:t>
            </a:r>
            <a:r>
              <a:rPr lang="ru-RU" sz="2400" b="1" dirty="0"/>
              <a:t> </a:t>
            </a:r>
            <a:r>
              <a:rPr lang="ru-RU" sz="2400" b="1" dirty="0" err="1"/>
              <a:t>азайт</a:t>
            </a:r>
            <a:r>
              <a:rPr lang="ru-RU" sz="2400" b="1" dirty="0"/>
              <a:t>”</a:t>
            </a:r>
            <a:r>
              <a:rPr lang="ru-RU" sz="2400" dirty="0"/>
              <a:t>,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b="1" dirty="0"/>
              <a:t>“</a:t>
            </a:r>
            <a:r>
              <a:rPr lang="ru-RU" sz="2400" b="1" dirty="0" err="1"/>
              <a:t>көбейтіп</a:t>
            </a:r>
            <a:r>
              <a:rPr lang="ru-RU" sz="2400" b="1" dirty="0"/>
              <a:t> </a:t>
            </a:r>
            <a:r>
              <a:rPr lang="ru-RU" sz="2400" b="1" dirty="0" err="1"/>
              <a:t>жібер</a:t>
            </a:r>
            <a:r>
              <a:rPr lang="ru-RU" sz="2400" b="1" dirty="0"/>
              <a:t>”</a:t>
            </a:r>
            <a:r>
              <a:rPr lang="ru-RU" sz="2400" dirty="0"/>
              <a:t> </a:t>
            </a:r>
            <a:r>
              <a:rPr lang="ru-RU" sz="2400" dirty="0" err="1"/>
              <a:t>деп</a:t>
            </a:r>
            <a:r>
              <a:rPr lang="ru-RU" sz="2400" dirty="0"/>
              <a:t> команда </a:t>
            </a:r>
            <a:r>
              <a:rPr lang="ru-RU" sz="2400" dirty="0" err="1"/>
              <a:t>жібереді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диапазон: </a:t>
            </a:r>
            <a:r>
              <a:rPr lang="ru-RU" sz="2400" b="1" dirty="0"/>
              <a:t>84 дБ</a:t>
            </a:r>
            <a:r>
              <a:rPr lang="ru-RU" sz="2400" dirty="0"/>
              <a:t>, </a:t>
            </a:r>
            <a:r>
              <a:rPr lang="ru-RU" sz="2400" dirty="0" err="1"/>
              <a:t>қадамы</a:t>
            </a:r>
            <a:r>
              <a:rPr lang="ru-RU" sz="2400" dirty="0"/>
              <a:t>: </a:t>
            </a:r>
            <a:r>
              <a:rPr lang="ru-RU" sz="2400" b="1" dirty="0"/>
              <a:t>1 дБ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58197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DF820E0-635F-73B5-756C-37AD106F3FCC}"/>
              </a:ext>
            </a:extLst>
          </p:cNvPr>
          <p:cNvSpPr txBox="1"/>
          <p:nvPr/>
        </p:nvSpPr>
        <p:spPr>
          <a:xfrm>
            <a:off x="1364811" y="725299"/>
            <a:ext cx="757096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/>
              <a:t>CDMA-</a:t>
            </a:r>
            <a:r>
              <a:rPr lang="ru-RU" sz="2400" b="1" dirty="0" err="1"/>
              <a:t>ның</a:t>
            </a:r>
            <a:r>
              <a:rPr lang="ru-RU" sz="2400" b="1" dirty="0"/>
              <a:t> </a:t>
            </a:r>
            <a:r>
              <a:rPr lang="ru-RU" sz="2400" b="1" dirty="0" err="1"/>
              <a:t>басты</a:t>
            </a:r>
            <a:r>
              <a:rPr lang="ru-RU" sz="2400" b="1" dirty="0"/>
              <a:t> </a:t>
            </a:r>
            <a:r>
              <a:rPr lang="ru-RU" sz="2400" b="1" dirty="0" err="1"/>
              <a:t>артықшылықтары</a:t>
            </a:r>
            <a:endParaRPr lang="ru-RU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/>
              <a:t>Кедергілерге</a:t>
            </a:r>
            <a:r>
              <a:rPr lang="ru-RU" sz="2400" dirty="0"/>
              <a:t> </a:t>
            </a:r>
            <a:r>
              <a:rPr lang="ru-RU" sz="2400" dirty="0" err="1"/>
              <a:t>өте</a:t>
            </a:r>
            <a:r>
              <a:rPr lang="ru-RU" sz="2400" dirty="0"/>
              <a:t> </a:t>
            </a:r>
            <a:r>
              <a:rPr lang="ru-RU" sz="2400" dirty="0" err="1"/>
              <a:t>төзімді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/>
              <a:t>Жолдың</a:t>
            </a:r>
            <a:r>
              <a:rPr lang="ru-RU" sz="2400" dirty="0"/>
              <a:t> </a:t>
            </a:r>
            <a:r>
              <a:rPr lang="ru-RU" sz="2400" dirty="0" err="1"/>
              <a:t>шағылуын</a:t>
            </a:r>
            <a:r>
              <a:rPr lang="ru-RU" sz="2400" dirty="0"/>
              <a:t> (</a:t>
            </a:r>
            <a:r>
              <a:rPr lang="ru-RU" sz="2400" dirty="0" err="1"/>
              <a:t>мультипас</a:t>
            </a:r>
            <a:r>
              <a:rPr lang="ru-RU" sz="2400" dirty="0"/>
              <a:t>) </a:t>
            </a:r>
            <a:r>
              <a:rPr lang="ru-RU" sz="2400" dirty="0" err="1"/>
              <a:t>пайдалы</a:t>
            </a:r>
            <a:r>
              <a:rPr lang="ru-RU" sz="2400" dirty="0"/>
              <a:t> </a:t>
            </a:r>
            <a:r>
              <a:rPr lang="ru-RU" sz="2400" dirty="0" err="1"/>
              <a:t>етеді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/>
              <a:t>Жиілік</a:t>
            </a:r>
            <a:r>
              <a:rPr lang="ru-RU" sz="2400" dirty="0"/>
              <a:t> </a:t>
            </a:r>
            <a:r>
              <a:rPr lang="ru-RU" sz="2400" dirty="0" err="1"/>
              <a:t>спектрін</a:t>
            </a:r>
            <a:r>
              <a:rPr lang="ru-RU" sz="2400" dirty="0"/>
              <a:t> </a:t>
            </a:r>
            <a:r>
              <a:rPr lang="ru-RU" sz="2400" dirty="0" err="1"/>
              <a:t>тиімді</a:t>
            </a:r>
            <a:r>
              <a:rPr lang="ru-RU" sz="2400" dirty="0"/>
              <a:t> </a:t>
            </a:r>
            <a:r>
              <a:rPr lang="ru-RU" sz="2400" dirty="0" err="1"/>
              <a:t>қолданады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/>
              <a:t>Желі</a:t>
            </a:r>
            <a:r>
              <a:rPr lang="ru-RU" sz="2400" dirty="0"/>
              <a:t> </a:t>
            </a:r>
            <a:r>
              <a:rPr lang="ru-RU" sz="2400" dirty="0" err="1"/>
              <a:t>сыйымдылығы</a:t>
            </a:r>
            <a:r>
              <a:rPr lang="ru-RU" sz="2400" dirty="0"/>
              <a:t> </a:t>
            </a:r>
            <a:r>
              <a:rPr lang="ru-RU" sz="2400" dirty="0" err="1"/>
              <a:t>динамикалық</a:t>
            </a:r>
            <a:r>
              <a:rPr lang="ru-RU" sz="2400" dirty="0"/>
              <a:t> (</a:t>
            </a:r>
            <a:r>
              <a:rPr lang="ru-RU" sz="2400" dirty="0" err="1"/>
              <a:t>көп</a:t>
            </a:r>
            <a:r>
              <a:rPr lang="ru-RU" sz="2400" dirty="0"/>
              <a:t> абонент </a:t>
            </a:r>
            <a:r>
              <a:rPr lang="ru-RU" sz="2400" dirty="0" err="1"/>
              <a:t>тығыз</a:t>
            </a:r>
            <a:r>
              <a:rPr lang="ru-RU" sz="2400" dirty="0"/>
              <a:t> </a:t>
            </a:r>
            <a:r>
              <a:rPr lang="ru-RU" sz="2400" dirty="0" err="1"/>
              <a:t>сыйады</a:t>
            </a:r>
            <a:r>
              <a:rPr lang="ru-RU" sz="2400" dirty="0"/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1E8723-E9E8-4634-574B-9DB3DCC2285F}"/>
              </a:ext>
            </a:extLst>
          </p:cNvPr>
          <p:cNvSpPr txBox="1"/>
          <p:nvPr/>
        </p:nvSpPr>
        <p:spPr>
          <a:xfrm>
            <a:off x="1364810" y="3724694"/>
            <a:ext cx="757095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err="1"/>
              <a:t>Басты</a:t>
            </a:r>
            <a:r>
              <a:rPr lang="ru-RU" sz="2400" b="1" dirty="0"/>
              <a:t> </a:t>
            </a:r>
            <a:r>
              <a:rPr lang="ru-RU" sz="2400" b="1" dirty="0" err="1"/>
              <a:t>кемшілігі</a:t>
            </a:r>
            <a:endParaRPr lang="ru-RU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/>
              <a:t>Қуатты</a:t>
            </a:r>
            <a:r>
              <a:rPr lang="ru-RU" sz="2400" b="1" dirty="0"/>
              <a:t> </a:t>
            </a:r>
            <a:r>
              <a:rPr lang="ru-RU" sz="2400" b="1" dirty="0" err="1"/>
              <a:t>басқару</a:t>
            </a:r>
            <a:r>
              <a:rPr lang="ru-RU" sz="2400" b="1" dirty="0"/>
              <a:t> </a:t>
            </a:r>
            <a:r>
              <a:rPr lang="ru-RU" sz="2400" b="1" dirty="0" err="1"/>
              <a:t>өте</a:t>
            </a:r>
            <a:r>
              <a:rPr lang="ru-RU" sz="2400" b="1" dirty="0"/>
              <a:t> </a:t>
            </a:r>
            <a:r>
              <a:rPr lang="ru-RU" sz="2400" b="1" dirty="0" err="1"/>
              <a:t>күрделі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“</a:t>
            </a:r>
            <a:r>
              <a:rPr lang="ru-RU" sz="2400" dirty="0" err="1"/>
              <a:t>Жақын</a:t>
            </a:r>
            <a:r>
              <a:rPr lang="ru-RU" sz="2400" dirty="0"/>
              <a:t>–</a:t>
            </a:r>
            <a:r>
              <a:rPr lang="ru-RU" sz="2400" dirty="0" err="1"/>
              <a:t>алыс</a:t>
            </a:r>
            <a:r>
              <a:rPr lang="ru-RU" sz="2400" dirty="0"/>
              <a:t>” </a:t>
            </a:r>
            <a:r>
              <a:rPr lang="ru-RU" sz="2400" dirty="0" err="1"/>
              <a:t>проблемасы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/>
              <a:t>Көп</a:t>
            </a:r>
            <a:r>
              <a:rPr lang="ru-RU" sz="2400" dirty="0"/>
              <a:t> абонент </a:t>
            </a:r>
            <a:r>
              <a:rPr lang="ru-RU" sz="2400" dirty="0" err="1"/>
              <a:t>бір</a:t>
            </a:r>
            <a:r>
              <a:rPr lang="ru-RU" sz="2400" dirty="0"/>
              <a:t> </a:t>
            </a:r>
            <a:r>
              <a:rPr lang="ru-RU" sz="2400" dirty="0" err="1"/>
              <a:t>жиілікте</a:t>
            </a:r>
            <a:r>
              <a:rPr lang="ru-RU" sz="2400" dirty="0"/>
              <a:t> </a:t>
            </a:r>
            <a:r>
              <a:rPr lang="ru-RU" sz="2400" dirty="0" err="1"/>
              <a:t>болғандықтан</a:t>
            </a:r>
            <a:r>
              <a:rPr lang="ru-RU" sz="2400" dirty="0"/>
              <a:t>,</a:t>
            </a:r>
            <a:br>
              <a:rPr lang="ru-RU" sz="2400" dirty="0"/>
            </a:br>
            <a:r>
              <a:rPr lang="ru-RU" sz="2400" dirty="0" err="1"/>
              <a:t>жүйе</a:t>
            </a:r>
            <a:r>
              <a:rPr lang="ru-RU" sz="2400" dirty="0"/>
              <a:t> </a:t>
            </a:r>
            <a:r>
              <a:rPr lang="ru-RU" sz="2400" b="1" dirty="0"/>
              <a:t>абонент </a:t>
            </a:r>
            <a:r>
              <a:rPr lang="ru-RU" sz="2400" b="1" dirty="0" err="1"/>
              <a:t>санына</a:t>
            </a:r>
            <a:r>
              <a:rPr lang="ru-RU" sz="2400" b="1" dirty="0"/>
              <a:t> </a:t>
            </a:r>
            <a:r>
              <a:rPr lang="ru-RU" sz="2400" b="1" dirty="0" err="1"/>
              <a:t>сезімтал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34035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F786A9-9B0F-E161-6AD0-D5D2BF112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574"/>
            <a:ext cx="10515600" cy="757505"/>
          </a:xfrm>
        </p:spPr>
        <p:txBody>
          <a:bodyPr/>
          <a:lstStyle/>
          <a:p>
            <a:r>
              <a:rPr lang="en-US" dirty="0"/>
              <a:t>CDMA </a:t>
            </a:r>
            <a:r>
              <a:rPr lang="ru-RU" dirty="0" err="1"/>
              <a:t>желісінің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3030ED-5A18-F7A5-3C2F-8DF94C77F6BD}"/>
              </a:ext>
            </a:extLst>
          </p:cNvPr>
          <p:cNvSpPr txBox="1"/>
          <p:nvPr/>
        </p:nvSpPr>
        <p:spPr>
          <a:xfrm>
            <a:off x="838199" y="1225163"/>
            <a:ext cx="110037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CDMA </a:t>
            </a:r>
            <a:r>
              <a:rPr lang="ru-RU" dirty="0" err="1"/>
              <a:t>желісінің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r>
              <a:rPr lang="ru-RU" dirty="0"/>
              <a:t> </a:t>
            </a:r>
            <a:r>
              <a:rPr lang="en-US" dirty="0"/>
              <a:t>GSM-</a:t>
            </a:r>
            <a:r>
              <a:rPr lang="ru-RU" dirty="0" err="1"/>
              <a:t>ге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ұқсас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айырмашылығы</a:t>
            </a:r>
            <a:r>
              <a:rPr lang="ru-RU" dirty="0"/>
              <a:t> бар.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435BB5-8AA8-9213-BBC5-6323AF9CFAAF}"/>
              </a:ext>
            </a:extLst>
          </p:cNvPr>
          <p:cNvSpPr txBox="1"/>
          <p:nvPr/>
        </p:nvSpPr>
        <p:spPr>
          <a:xfrm>
            <a:off x="738610" y="5366442"/>
            <a:ext cx="1100373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b="1" dirty="0" err="1"/>
              <a:t>Желі</a:t>
            </a:r>
            <a:r>
              <a:rPr lang="ru-RU" b="1" dirty="0"/>
              <a:t> </a:t>
            </a:r>
            <a:r>
              <a:rPr lang="ru-RU" b="1" dirty="0" err="1"/>
              <a:t>элементтері</a:t>
            </a:r>
            <a:r>
              <a:rPr lang="ru-RU" b="1" dirty="0"/>
              <a:t>: </a:t>
            </a:r>
            <a:r>
              <a:rPr lang="en-US" b="1" dirty="0"/>
              <a:t>MS</a:t>
            </a:r>
            <a:r>
              <a:rPr lang="en-US" dirty="0"/>
              <a:t> – </a:t>
            </a:r>
            <a:r>
              <a:rPr lang="ru-RU" dirty="0" err="1"/>
              <a:t>мобильді</a:t>
            </a:r>
            <a:r>
              <a:rPr lang="ru-RU" dirty="0"/>
              <a:t> станция (телефон), </a:t>
            </a:r>
            <a:r>
              <a:rPr lang="en-US" b="1" dirty="0"/>
              <a:t>BTS</a:t>
            </a:r>
            <a:r>
              <a:rPr lang="en-US" dirty="0"/>
              <a:t> – </a:t>
            </a:r>
            <a:r>
              <a:rPr lang="ru-RU" dirty="0" err="1"/>
              <a:t>базалық</a:t>
            </a:r>
            <a:r>
              <a:rPr lang="ru-RU" dirty="0"/>
              <a:t> станция, </a:t>
            </a:r>
            <a:r>
              <a:rPr lang="en-US" b="1" dirty="0"/>
              <a:t>BSC</a:t>
            </a:r>
            <a:r>
              <a:rPr lang="en-US" dirty="0"/>
              <a:t> – </a:t>
            </a:r>
            <a:r>
              <a:rPr lang="ru-RU" dirty="0" err="1"/>
              <a:t>базалық</a:t>
            </a:r>
            <a:r>
              <a:rPr lang="ru-RU" dirty="0"/>
              <a:t> станция </a:t>
            </a:r>
            <a:r>
              <a:rPr lang="ru-RU" dirty="0" err="1"/>
              <a:t>контроллері</a:t>
            </a:r>
            <a:r>
              <a:rPr lang="ru-RU" dirty="0"/>
              <a:t>, </a:t>
            </a:r>
            <a:r>
              <a:rPr lang="en-US" b="1" dirty="0"/>
              <a:t>SU</a:t>
            </a:r>
            <a:r>
              <a:rPr lang="en-US" dirty="0"/>
              <a:t> – Selector Unit (</a:t>
            </a:r>
            <a:r>
              <a:rPr lang="ru-RU" dirty="0" err="1"/>
              <a:t>блоктарды</a:t>
            </a:r>
            <a:r>
              <a:rPr lang="ru-RU" dirty="0"/>
              <a:t> </a:t>
            </a:r>
            <a:r>
              <a:rPr lang="ru-RU" dirty="0" err="1"/>
              <a:t>таңдау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сапасын</a:t>
            </a:r>
            <a:r>
              <a:rPr lang="ru-RU" dirty="0"/>
              <a:t> </a:t>
            </a:r>
            <a:r>
              <a:rPr lang="ru-RU" dirty="0" err="1"/>
              <a:t>бағалау</a:t>
            </a:r>
            <a:r>
              <a:rPr lang="ru-RU" dirty="0"/>
              <a:t> </a:t>
            </a:r>
            <a:r>
              <a:rPr lang="ru-RU" dirty="0" err="1"/>
              <a:t>құрылғысы</a:t>
            </a:r>
            <a:r>
              <a:rPr lang="ru-RU" dirty="0"/>
              <a:t>), </a:t>
            </a:r>
            <a:r>
              <a:rPr lang="en-US" b="1" dirty="0"/>
              <a:t>MSC</a:t>
            </a:r>
            <a:r>
              <a:rPr lang="en-US" dirty="0"/>
              <a:t> – </a:t>
            </a:r>
            <a:r>
              <a:rPr lang="ru-RU" dirty="0" err="1"/>
              <a:t>коммутациялық</a:t>
            </a:r>
            <a:r>
              <a:rPr lang="ru-RU" dirty="0"/>
              <a:t> </a:t>
            </a:r>
            <a:r>
              <a:rPr lang="ru-RU" dirty="0" err="1"/>
              <a:t>орталық</a:t>
            </a:r>
            <a:r>
              <a:rPr lang="ru-RU" dirty="0"/>
              <a:t>, </a:t>
            </a:r>
            <a:r>
              <a:rPr lang="en-US" b="1" dirty="0"/>
              <a:t>TCE</a:t>
            </a:r>
            <a:r>
              <a:rPr lang="en-US" dirty="0"/>
              <a:t> – </a:t>
            </a:r>
            <a:r>
              <a:rPr lang="ru-RU" dirty="0"/>
              <a:t>транскодер (</a:t>
            </a:r>
            <a:r>
              <a:rPr lang="ru-RU" dirty="0" err="1"/>
              <a:t>дауыс</a:t>
            </a:r>
            <a:r>
              <a:rPr lang="ru-RU" dirty="0"/>
              <a:t> </a:t>
            </a:r>
            <a:r>
              <a:rPr lang="ru-RU" dirty="0" err="1"/>
              <a:t>форматтарын</a:t>
            </a:r>
            <a:r>
              <a:rPr lang="ru-RU" dirty="0"/>
              <a:t> </a:t>
            </a:r>
            <a:r>
              <a:rPr lang="ru-RU" dirty="0" err="1"/>
              <a:t>түрлендіреді</a:t>
            </a:r>
            <a:r>
              <a:rPr lang="ru-RU" dirty="0"/>
              <a:t>), </a:t>
            </a:r>
            <a:r>
              <a:rPr lang="en-US" b="1" dirty="0"/>
              <a:t>DB</a:t>
            </a:r>
            <a:r>
              <a:rPr lang="en-US" dirty="0"/>
              <a:t> – </a:t>
            </a:r>
            <a:r>
              <a:rPr lang="ru-RU" dirty="0"/>
              <a:t>база </a:t>
            </a:r>
            <a:r>
              <a:rPr lang="ru-RU" dirty="0" err="1"/>
              <a:t>деректері</a:t>
            </a:r>
            <a:r>
              <a:rPr lang="ru-RU" dirty="0"/>
              <a:t>, </a:t>
            </a:r>
            <a:r>
              <a:rPr lang="en-US" b="1" dirty="0"/>
              <a:t>OMC</a:t>
            </a:r>
            <a:r>
              <a:rPr lang="en-US" dirty="0"/>
              <a:t> – </a:t>
            </a:r>
            <a:r>
              <a:rPr lang="ru-RU" dirty="0" err="1"/>
              <a:t>жүйені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орталығы</a:t>
            </a: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12C3902-65FF-526B-9B4C-3504B7E7AB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9478" y="1765214"/>
            <a:ext cx="8261995" cy="3430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525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4FCDF70-8D68-7D97-1396-E310E0771823}"/>
              </a:ext>
            </a:extLst>
          </p:cNvPr>
          <p:cNvSpPr txBox="1"/>
          <p:nvPr/>
        </p:nvSpPr>
        <p:spPr>
          <a:xfrm>
            <a:off x="658640" y="585034"/>
            <a:ext cx="574216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Уолш коды — </a:t>
            </a:r>
            <a:r>
              <a:rPr lang="en-US" sz="2400" dirty="0"/>
              <a:t>CDMA </a:t>
            </a:r>
            <a:r>
              <a:rPr lang="ru-RU" sz="2400" dirty="0" err="1"/>
              <a:t>жүйесінде</a:t>
            </a:r>
            <a:r>
              <a:rPr lang="ru-RU" sz="2400" dirty="0"/>
              <a:t> </a:t>
            </a:r>
            <a:r>
              <a:rPr lang="ru-RU" sz="2400" dirty="0" err="1"/>
              <a:t>арналарды</a:t>
            </a:r>
            <a:r>
              <a:rPr lang="ru-RU" sz="2400" dirty="0"/>
              <a:t> </a:t>
            </a:r>
            <a:r>
              <a:rPr lang="ru-RU" sz="2400" dirty="0" err="1"/>
              <a:t>бір-бірінен</a:t>
            </a:r>
            <a:r>
              <a:rPr lang="ru-RU" sz="2400" dirty="0"/>
              <a:t> </a:t>
            </a:r>
            <a:r>
              <a:rPr lang="ru-RU" sz="2400" dirty="0" err="1"/>
              <a:t>ажырату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қолданылатын</a:t>
            </a:r>
            <a:r>
              <a:rPr lang="ru-RU" sz="2400" dirty="0"/>
              <a:t> </a:t>
            </a:r>
            <a:r>
              <a:rPr lang="ru-RU" sz="2400" dirty="0" err="1"/>
              <a:t>арнайы</a:t>
            </a:r>
            <a:r>
              <a:rPr lang="ru-RU" sz="2400" dirty="0"/>
              <a:t> “таза”, “</a:t>
            </a:r>
            <a:r>
              <a:rPr lang="ru-RU" sz="2400" dirty="0" err="1"/>
              <a:t>шулы</a:t>
            </a:r>
            <a:r>
              <a:rPr lang="ru-RU" sz="2400" dirty="0"/>
              <a:t> </a:t>
            </a:r>
            <a:r>
              <a:rPr lang="ru-RU" sz="2400" dirty="0" err="1"/>
              <a:t>емес</a:t>
            </a:r>
            <a:r>
              <a:rPr lang="ru-RU" sz="2400" dirty="0"/>
              <a:t>” </a:t>
            </a:r>
            <a:r>
              <a:rPr lang="ru-RU" sz="2400" dirty="0" err="1"/>
              <a:t>ортогонал</a:t>
            </a:r>
            <a:r>
              <a:rPr lang="ru-RU" sz="2400" dirty="0"/>
              <a:t> </a:t>
            </a:r>
            <a:r>
              <a:rPr lang="ru-RU" sz="2400" dirty="0" err="1"/>
              <a:t>кодтар</a:t>
            </a:r>
            <a:r>
              <a:rPr lang="ru-RU" sz="2400" dirty="0"/>
              <a:t> </a:t>
            </a:r>
            <a:r>
              <a:rPr lang="ru-RU" sz="2400" dirty="0" err="1"/>
              <a:t>жиыны</a:t>
            </a:r>
            <a:r>
              <a:rPr lang="ru-RU" sz="2400" dirty="0"/>
              <a:t>.</a:t>
            </a:r>
            <a:endParaRPr lang="ru-KZ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15F76E-53CD-182C-729E-E5967DC75F9B}"/>
              </a:ext>
            </a:extLst>
          </p:cNvPr>
          <p:cNvSpPr txBox="1"/>
          <p:nvPr/>
        </p:nvSpPr>
        <p:spPr>
          <a:xfrm>
            <a:off x="658640" y="2501996"/>
            <a:ext cx="609750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 err="1"/>
              <a:t>Ортогонал</a:t>
            </a:r>
            <a:r>
              <a:rPr lang="ru-RU" sz="2400" dirty="0"/>
              <a:t> — </a:t>
            </a:r>
            <a:r>
              <a:rPr lang="ru-RU" sz="2400" dirty="0" err="1"/>
              <a:t>бір-біріне</a:t>
            </a:r>
            <a:r>
              <a:rPr lang="ru-RU" sz="2400" dirty="0"/>
              <a:t> </a:t>
            </a:r>
            <a:r>
              <a:rPr lang="ru-RU" sz="2400" i="1" dirty="0"/>
              <a:t>еш </a:t>
            </a:r>
            <a:r>
              <a:rPr lang="ru-RU" sz="2400" i="1" dirty="0" err="1"/>
              <a:t>кедергі</a:t>
            </a:r>
            <a:r>
              <a:rPr lang="ru-RU" sz="2400" i="1" dirty="0"/>
              <a:t> </a:t>
            </a:r>
            <a:r>
              <a:rPr lang="ru-RU" sz="2400" i="1" dirty="0" err="1"/>
              <a:t>жасамайды</a:t>
            </a:r>
            <a:r>
              <a:rPr lang="ru-RU" sz="2400" dirty="0"/>
              <a:t>,</a:t>
            </a:r>
            <a:br>
              <a:rPr lang="ru-RU" sz="2400" dirty="0"/>
            </a:br>
            <a:r>
              <a:rPr lang="ru-RU" sz="2400" dirty="0" err="1"/>
              <a:t>бір</a:t>
            </a:r>
            <a:r>
              <a:rPr lang="ru-RU" sz="2400" dirty="0"/>
              <a:t> код </a:t>
            </a:r>
            <a:r>
              <a:rPr lang="ru-RU" sz="2400" dirty="0" err="1"/>
              <a:t>екіншісімен</a:t>
            </a:r>
            <a:r>
              <a:rPr lang="ru-RU" sz="2400" dirty="0"/>
              <a:t> </a:t>
            </a:r>
            <a:r>
              <a:rPr lang="ru-RU" sz="2400" i="1" dirty="0" err="1"/>
              <a:t>араласып</a:t>
            </a:r>
            <a:r>
              <a:rPr lang="ru-RU" sz="2400" i="1" dirty="0"/>
              <a:t> </a:t>
            </a:r>
            <a:r>
              <a:rPr lang="ru-RU" sz="2400" i="1" dirty="0" err="1"/>
              <a:t>кетпейді</a:t>
            </a:r>
            <a:r>
              <a:rPr lang="ru-RU" sz="2400" dirty="0"/>
              <a:t>,</a:t>
            </a:r>
            <a:br>
              <a:rPr lang="ru-RU" sz="2400" dirty="0"/>
            </a:br>
            <a:r>
              <a:rPr lang="ru-RU" sz="2400" dirty="0" err="1"/>
              <a:t>корреляциясы</a:t>
            </a:r>
            <a:r>
              <a:rPr lang="ru-RU" sz="2400" dirty="0"/>
              <a:t> </a:t>
            </a:r>
            <a:r>
              <a:rPr lang="ru-RU" sz="2400" dirty="0" err="1"/>
              <a:t>нөл</a:t>
            </a:r>
            <a:r>
              <a:rPr lang="ru-RU" sz="2400" dirty="0"/>
              <a:t>.</a:t>
            </a:r>
            <a:endParaRPr lang="ru-KZ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917723-F14E-E5CD-B0EE-1807F9829836}"/>
              </a:ext>
            </a:extLst>
          </p:cNvPr>
          <p:cNvSpPr txBox="1"/>
          <p:nvPr/>
        </p:nvSpPr>
        <p:spPr>
          <a:xfrm>
            <a:off x="658640" y="4333974"/>
            <a:ext cx="609750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/>
              <a:t>Уолш </a:t>
            </a:r>
            <a:r>
              <a:rPr lang="ru-RU" sz="2400" b="1" dirty="0" err="1"/>
              <a:t>кодтары</a:t>
            </a:r>
            <a:r>
              <a:rPr lang="ru-RU" sz="2400" b="1" dirty="0"/>
              <a:t> — </a:t>
            </a:r>
            <a:r>
              <a:rPr lang="en-US" sz="2400" b="1" dirty="0"/>
              <a:t>CDMA downlink-</a:t>
            </a:r>
            <a:r>
              <a:rPr lang="ru-RU" sz="2400" b="1" dirty="0"/>
              <a:t>те </a:t>
            </a:r>
            <a:r>
              <a:rPr lang="ru-RU" sz="2400" b="1" dirty="0" err="1"/>
              <a:t>арналарды</a:t>
            </a:r>
            <a:r>
              <a:rPr lang="ru-RU" sz="2400" b="1" dirty="0"/>
              <a:t> </a:t>
            </a:r>
            <a:r>
              <a:rPr lang="ru-RU" sz="2400" b="1" dirty="0" err="1"/>
              <a:t>бөлу</a:t>
            </a:r>
            <a:r>
              <a:rPr lang="ru-RU" sz="2400" b="1" dirty="0"/>
              <a:t> </a:t>
            </a:r>
            <a:r>
              <a:rPr lang="ru-RU" sz="2400" b="1" dirty="0" err="1"/>
              <a:t>үшін</a:t>
            </a:r>
            <a:r>
              <a:rPr lang="ru-RU" sz="2400" b="1" dirty="0"/>
              <a:t> </a:t>
            </a:r>
            <a:r>
              <a:rPr lang="ru-RU" sz="2400" b="1" dirty="0" err="1"/>
              <a:t>қолданылатын</a:t>
            </a:r>
            <a:r>
              <a:rPr lang="ru-RU" sz="2400" b="1" dirty="0"/>
              <a:t> 0–1 </a:t>
            </a:r>
            <a:r>
              <a:rPr lang="ru-RU" sz="2400" b="1" dirty="0" err="1"/>
              <a:t>тізбектері</a:t>
            </a:r>
            <a:r>
              <a:rPr lang="ru-RU" sz="2400" b="1" dirty="0"/>
              <a:t>. </a:t>
            </a:r>
            <a:r>
              <a:rPr lang="ru-RU" sz="2400" b="1" dirty="0" err="1"/>
              <a:t>Олар</a:t>
            </a:r>
            <a:r>
              <a:rPr lang="ru-RU" sz="2400" b="1" dirty="0"/>
              <a:t> </a:t>
            </a:r>
            <a:r>
              <a:rPr lang="ru-RU" sz="2400" b="1" dirty="0" err="1"/>
              <a:t>бір-біріне</a:t>
            </a:r>
            <a:r>
              <a:rPr lang="ru-RU" sz="2400" b="1" dirty="0"/>
              <a:t> </a:t>
            </a:r>
            <a:r>
              <a:rPr lang="ru-RU" sz="2400" b="1" dirty="0" err="1"/>
              <a:t>кедергі</a:t>
            </a:r>
            <a:r>
              <a:rPr lang="ru-RU" sz="2400" b="1" dirty="0"/>
              <a:t> </a:t>
            </a:r>
            <a:r>
              <a:rPr lang="ru-RU" sz="2400" b="1" dirty="0" err="1"/>
              <a:t>жасамайды</a:t>
            </a:r>
            <a:r>
              <a:rPr lang="ru-RU" sz="2400" b="1" dirty="0"/>
              <a:t> (</a:t>
            </a:r>
            <a:r>
              <a:rPr lang="ru-RU" sz="2400" b="1" dirty="0" err="1"/>
              <a:t>ортогонал</a:t>
            </a:r>
            <a:r>
              <a:rPr lang="ru-RU" sz="2400" b="1" dirty="0"/>
              <a:t>), </a:t>
            </a:r>
            <a:r>
              <a:rPr lang="ru-RU" sz="2400" b="1" dirty="0" err="1"/>
              <a:t>сондықтан</a:t>
            </a:r>
            <a:r>
              <a:rPr lang="ru-RU" sz="2400" b="1" dirty="0"/>
              <a:t> </a:t>
            </a:r>
            <a:r>
              <a:rPr lang="ru-RU" sz="2400" b="1" dirty="0" err="1"/>
              <a:t>бір</a:t>
            </a:r>
            <a:r>
              <a:rPr lang="ru-RU" sz="2400" b="1" dirty="0"/>
              <a:t> </a:t>
            </a:r>
            <a:r>
              <a:rPr lang="en-US" sz="2400" b="1" dirty="0"/>
              <a:t>BTS 64 </a:t>
            </a:r>
            <a:r>
              <a:rPr lang="ru-RU" sz="2400" b="1" dirty="0" err="1"/>
              <a:t>арнаны</a:t>
            </a:r>
            <a:r>
              <a:rPr lang="ru-RU" sz="2400" b="1" dirty="0"/>
              <a:t> </a:t>
            </a:r>
            <a:r>
              <a:rPr lang="ru-RU" sz="2400" b="1" dirty="0" err="1"/>
              <a:t>бір</a:t>
            </a:r>
            <a:r>
              <a:rPr lang="ru-RU" sz="2400" b="1" dirty="0"/>
              <a:t> </a:t>
            </a:r>
            <a:r>
              <a:rPr lang="ru-RU" sz="2400" b="1" dirty="0" err="1"/>
              <a:t>жиілікте</a:t>
            </a:r>
            <a:r>
              <a:rPr lang="ru-RU" sz="2400" b="1" dirty="0"/>
              <a:t> </a:t>
            </a:r>
            <a:r>
              <a:rPr lang="ru-RU" sz="2400" b="1" dirty="0" err="1"/>
              <a:t>бере</a:t>
            </a:r>
            <a:r>
              <a:rPr lang="ru-RU" sz="2400" b="1" dirty="0"/>
              <a:t> </a:t>
            </a:r>
            <a:r>
              <a:rPr lang="ru-RU" sz="2400" b="1" dirty="0" err="1"/>
              <a:t>алады</a:t>
            </a:r>
            <a:r>
              <a:rPr lang="ru-RU" sz="2400" b="1" dirty="0"/>
              <a:t>.</a:t>
            </a:r>
            <a:endParaRPr lang="ru-RU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D9A49C-5135-912C-AEFD-AD6C4A0E3269}"/>
              </a:ext>
            </a:extLst>
          </p:cNvPr>
          <p:cNvSpPr txBox="1"/>
          <p:nvPr/>
        </p:nvSpPr>
        <p:spPr>
          <a:xfrm>
            <a:off x="7858408" y="563004"/>
            <a:ext cx="357611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Уолш коды — </a:t>
            </a:r>
            <a:r>
              <a:rPr lang="en-US" sz="2400" b="1" dirty="0"/>
              <a:t>Hadamard </a:t>
            </a:r>
            <a:r>
              <a:rPr lang="ru-RU" sz="2400" b="1" dirty="0" err="1"/>
              <a:t>матрицасы</a:t>
            </a:r>
            <a:r>
              <a:rPr lang="ru-RU" sz="2400" dirty="0"/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жасалатын</a:t>
            </a:r>
            <a:br>
              <a:rPr lang="ru-RU" sz="2400" dirty="0"/>
            </a:br>
            <a:r>
              <a:rPr lang="ru-RU" sz="2400" dirty="0"/>
              <a:t>0 </a:t>
            </a:r>
            <a:r>
              <a:rPr lang="ru-RU" sz="2400" dirty="0" err="1"/>
              <a:t>және</a:t>
            </a:r>
            <a:r>
              <a:rPr lang="ru-RU" sz="2400" dirty="0"/>
              <a:t> 1-лерден </a:t>
            </a:r>
            <a:r>
              <a:rPr lang="ru-RU" sz="2400" dirty="0" err="1"/>
              <a:t>тұратын</a:t>
            </a:r>
            <a:r>
              <a:rPr lang="ru-RU" sz="2400" dirty="0"/>
              <a:t> </a:t>
            </a:r>
            <a:r>
              <a:rPr lang="ru-RU" sz="2400" dirty="0" err="1"/>
              <a:t>кодтар</a:t>
            </a:r>
            <a:r>
              <a:rPr lang="ru-RU" sz="2400" dirty="0"/>
              <a:t>.</a:t>
            </a:r>
            <a:endParaRPr lang="ru-KZ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FD0E9F-8562-FA58-7D62-20095ED1D33A}"/>
              </a:ext>
            </a:extLst>
          </p:cNvPr>
          <p:cNvSpPr txBox="1"/>
          <p:nvPr/>
        </p:nvSpPr>
        <p:spPr>
          <a:xfrm>
            <a:off x="7858408" y="2925291"/>
            <a:ext cx="377529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2400" dirty="0"/>
              <a:t>W0 = 00000000</a:t>
            </a:r>
          </a:p>
          <a:p>
            <a:r>
              <a:rPr lang="ru-KZ" sz="2400" dirty="0"/>
              <a:t>W1 = 00001111</a:t>
            </a:r>
          </a:p>
          <a:p>
            <a:r>
              <a:rPr lang="ru-KZ" sz="2400" dirty="0"/>
              <a:t>W2 = 00110011</a:t>
            </a:r>
          </a:p>
          <a:p>
            <a:r>
              <a:rPr lang="ru-KZ" sz="2400" dirty="0"/>
              <a:t>W3 = 00111100</a:t>
            </a:r>
          </a:p>
          <a:p>
            <a:r>
              <a:rPr lang="ru-KZ" sz="2400" dirty="0"/>
              <a:t>...</a:t>
            </a:r>
          </a:p>
          <a:p>
            <a:r>
              <a:rPr lang="ru-KZ" sz="2400" dirty="0"/>
              <a:t>W63 = 01010101 ...</a:t>
            </a:r>
          </a:p>
        </p:txBody>
      </p:sp>
    </p:spTree>
    <p:extLst>
      <p:ext uri="{BB962C8B-B14F-4D97-AF65-F5344CB8AC3E}">
        <p14:creationId xmlns:p14="http://schemas.microsoft.com/office/powerpoint/2010/main" val="1832415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C5EB69-B858-2DDE-0EF1-6B6BECD31A21}"/>
              </a:ext>
            </a:extLst>
          </p:cNvPr>
          <p:cNvSpPr txBox="1"/>
          <p:nvPr/>
        </p:nvSpPr>
        <p:spPr>
          <a:xfrm>
            <a:off x="622426" y="308841"/>
            <a:ext cx="1116518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/>
              <a:t>CDMA </a:t>
            </a:r>
            <a:r>
              <a:rPr lang="ru-RU" sz="2400" b="1" dirty="0"/>
              <a:t>мен </a:t>
            </a:r>
            <a:r>
              <a:rPr lang="en-US" sz="2400" b="1" dirty="0"/>
              <a:t>GSM </a:t>
            </a:r>
            <a:r>
              <a:rPr lang="ru-RU" sz="2400" b="1" dirty="0" err="1"/>
              <a:t>арасындағы</a:t>
            </a:r>
            <a:r>
              <a:rPr lang="ru-RU" sz="2400" b="1" dirty="0"/>
              <a:t> </a:t>
            </a:r>
            <a:r>
              <a:rPr lang="ru-RU" sz="2400" b="1" dirty="0" err="1"/>
              <a:t>басты</a:t>
            </a:r>
            <a:r>
              <a:rPr lang="ru-RU" sz="2400" b="1" dirty="0"/>
              <a:t> </a:t>
            </a:r>
            <a:r>
              <a:rPr lang="ru-RU" sz="2400" b="1" dirty="0" err="1"/>
              <a:t>айырмашылық</a:t>
            </a:r>
            <a:endParaRPr lang="ru-RU" sz="2400" b="1" dirty="0"/>
          </a:p>
          <a:p>
            <a:pPr>
              <a:buNone/>
            </a:pPr>
            <a:r>
              <a:rPr lang="en-US" sz="2400" dirty="0"/>
              <a:t>CDMA-</a:t>
            </a:r>
            <a:r>
              <a:rPr lang="ru-RU" sz="2400" dirty="0"/>
              <a:t>да </a:t>
            </a:r>
            <a:r>
              <a:rPr lang="en-US" sz="2400" b="1" dirty="0"/>
              <a:t>SU (Selector Unit)</a:t>
            </a:r>
            <a:r>
              <a:rPr lang="en-US" sz="2400" dirty="0"/>
              <a:t> </a:t>
            </a:r>
            <a:r>
              <a:rPr lang="ru-RU" sz="2400" dirty="0" err="1"/>
              <a:t>деген</a:t>
            </a:r>
            <a:r>
              <a:rPr lang="ru-RU" sz="2400" dirty="0"/>
              <a:t> </a:t>
            </a:r>
            <a:r>
              <a:rPr lang="ru-RU" sz="2400" dirty="0" err="1"/>
              <a:t>арнайы</a:t>
            </a:r>
            <a:r>
              <a:rPr lang="ru-RU" sz="2400" dirty="0"/>
              <a:t> </a:t>
            </a:r>
            <a:r>
              <a:rPr lang="ru-RU" sz="2400" dirty="0" err="1"/>
              <a:t>құрылғы</a:t>
            </a:r>
            <a:r>
              <a:rPr lang="ru-RU" sz="2400" dirty="0"/>
              <a:t> бар →</a:t>
            </a:r>
            <a:br>
              <a:rPr lang="ru-RU" sz="2400" dirty="0"/>
            </a:br>
            <a:r>
              <a:rPr lang="ru-RU" sz="2400" dirty="0" err="1"/>
              <a:t>ол</a:t>
            </a:r>
            <a:r>
              <a:rPr lang="ru-RU" sz="2400" dirty="0"/>
              <a:t> </a:t>
            </a:r>
            <a:r>
              <a:rPr lang="ru-RU" sz="2400" dirty="0" err="1"/>
              <a:t>әр</a:t>
            </a:r>
            <a:r>
              <a:rPr lang="ru-RU" sz="2400" dirty="0"/>
              <a:t> </a:t>
            </a:r>
            <a:r>
              <a:rPr lang="en-US" sz="2400" dirty="0"/>
              <a:t>BTS-</a:t>
            </a:r>
            <a:r>
              <a:rPr lang="ru-RU" sz="2400" dirty="0" err="1"/>
              <a:t>тен</a:t>
            </a:r>
            <a:r>
              <a:rPr lang="ru-RU" sz="2400" dirty="0"/>
              <a:t> </a:t>
            </a:r>
            <a:r>
              <a:rPr lang="ru-RU" sz="2400" dirty="0" err="1"/>
              <a:t>келетін</a:t>
            </a:r>
            <a:r>
              <a:rPr lang="ru-RU" sz="2400" dirty="0"/>
              <a:t> </a:t>
            </a:r>
            <a:r>
              <a:rPr lang="ru-RU" sz="2400" dirty="0" err="1"/>
              <a:t>сигналдардың</a:t>
            </a:r>
            <a:r>
              <a:rPr lang="ru-RU" sz="2400" dirty="0"/>
              <a:t> </a:t>
            </a:r>
            <a:r>
              <a:rPr lang="ru-RU" sz="2400" dirty="0" err="1"/>
              <a:t>сапасын</a:t>
            </a:r>
            <a:r>
              <a:rPr lang="ru-RU" sz="2400" dirty="0"/>
              <a:t> </a:t>
            </a:r>
            <a:r>
              <a:rPr lang="ru-RU" sz="2400" b="1" dirty="0" err="1"/>
              <a:t>салыстырып</a:t>
            </a:r>
            <a:r>
              <a:rPr lang="ru-RU" sz="2400" dirty="0"/>
              <a:t>, </a:t>
            </a:r>
            <a:r>
              <a:rPr lang="ru-RU" sz="2400" dirty="0" err="1"/>
              <a:t>ең</a:t>
            </a:r>
            <a:r>
              <a:rPr lang="ru-RU" sz="2400" dirty="0"/>
              <a:t> </a:t>
            </a:r>
            <a:r>
              <a:rPr lang="ru-RU" sz="2400" dirty="0" err="1"/>
              <a:t>жақсысын</a:t>
            </a:r>
            <a:r>
              <a:rPr lang="ru-RU" sz="2400" dirty="0"/>
              <a:t> </a:t>
            </a:r>
            <a:r>
              <a:rPr lang="ru-RU" sz="2400" dirty="0" err="1"/>
              <a:t>таңдайды</a:t>
            </a:r>
            <a:r>
              <a:rPr lang="ru-RU" sz="2400" dirty="0"/>
              <a:t>.</a:t>
            </a:r>
          </a:p>
          <a:p>
            <a:pPr>
              <a:buNone/>
            </a:pP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en-US" sz="2400" b="1" dirty="0"/>
              <a:t>soft handoff</a:t>
            </a:r>
            <a:r>
              <a:rPr lang="en-US" sz="2400" dirty="0"/>
              <a:t> </a:t>
            </a:r>
            <a:r>
              <a:rPr lang="ru-RU" sz="2400" dirty="0" err="1"/>
              <a:t>деген</a:t>
            </a:r>
            <a:r>
              <a:rPr lang="ru-RU" sz="2400" dirty="0"/>
              <a:t> </a:t>
            </a:r>
            <a:r>
              <a:rPr lang="ru-RU" sz="2400" dirty="0" err="1"/>
              <a:t>мүмкіндікті</a:t>
            </a:r>
            <a:r>
              <a:rPr lang="ru-RU" sz="2400" dirty="0"/>
              <a:t> </a:t>
            </a:r>
            <a:r>
              <a:rPr lang="ru-RU" sz="2400" dirty="0" err="1"/>
              <a:t>іске</a:t>
            </a:r>
            <a:r>
              <a:rPr lang="ru-RU" sz="2400" dirty="0"/>
              <a:t> </a:t>
            </a:r>
            <a:r>
              <a:rPr lang="ru-RU" sz="2400" dirty="0" err="1"/>
              <a:t>асырады</a:t>
            </a:r>
            <a:r>
              <a:rPr lang="ru-RU" sz="2400" dirty="0"/>
              <a:t>: телефон </a:t>
            </a:r>
            <a:r>
              <a:rPr lang="ru-RU" sz="2400" dirty="0" err="1"/>
              <a:t>бірден</a:t>
            </a:r>
            <a:r>
              <a:rPr lang="ru-RU" sz="2400" dirty="0"/>
              <a:t> </a:t>
            </a:r>
            <a:r>
              <a:rPr lang="ru-RU" sz="2400" dirty="0" err="1"/>
              <a:t>бірнеше</a:t>
            </a:r>
            <a:r>
              <a:rPr lang="ru-RU" sz="2400" dirty="0"/>
              <a:t> </a:t>
            </a:r>
            <a:r>
              <a:rPr lang="en-US" sz="2400" dirty="0"/>
              <a:t>BTS-</a:t>
            </a:r>
            <a:r>
              <a:rPr lang="ru-RU" sz="2400" dirty="0"/>
              <a:t>пен </a:t>
            </a:r>
            <a:r>
              <a:rPr lang="ru-RU" sz="2400" dirty="0" err="1"/>
              <a:t>байланысып</a:t>
            </a:r>
            <a:r>
              <a:rPr lang="ru-RU" sz="2400" dirty="0"/>
              <a:t> </a:t>
            </a:r>
            <a:r>
              <a:rPr lang="ru-RU" sz="2400" dirty="0" err="1"/>
              <a:t>жүреді</a:t>
            </a:r>
            <a:r>
              <a:rPr lang="ru-RU" sz="24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990002-3178-2208-3A32-43D51B733AB5}"/>
              </a:ext>
            </a:extLst>
          </p:cNvPr>
          <p:cNvSpPr txBox="1"/>
          <p:nvPr/>
        </p:nvSpPr>
        <p:spPr>
          <a:xfrm>
            <a:off x="622425" y="3170697"/>
            <a:ext cx="1063103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</a:rPr>
              <a:t>CDMA </a:t>
            </a:r>
            <a:r>
              <a:rPr lang="ru-RU" sz="2400" b="1" dirty="0" err="1">
                <a:solidFill>
                  <a:srgbClr val="FF0000"/>
                </a:solidFill>
              </a:rPr>
              <a:t>желісінің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жұмысы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ru-RU" sz="2400" b="1" dirty="0"/>
          </a:p>
          <a:p>
            <a:pPr>
              <a:buFont typeface="+mj-lt"/>
              <a:buAutoNum type="arabicPeriod"/>
            </a:pPr>
            <a:r>
              <a:rPr lang="en-US" sz="2400" dirty="0"/>
              <a:t>MS </a:t>
            </a:r>
            <a:r>
              <a:rPr lang="ru-RU" sz="2400" dirty="0" err="1"/>
              <a:t>бір</a:t>
            </a:r>
            <a:r>
              <a:rPr lang="ru-RU" sz="2400" dirty="0"/>
              <a:t> </a:t>
            </a:r>
            <a:r>
              <a:rPr lang="ru-RU" sz="2400" dirty="0" err="1"/>
              <a:t>уақытта</a:t>
            </a:r>
            <a:r>
              <a:rPr lang="ru-RU" sz="2400" dirty="0"/>
              <a:t> </a:t>
            </a:r>
            <a:r>
              <a:rPr lang="ru-RU" sz="2400" b="1" dirty="0" err="1"/>
              <a:t>бірнеше</a:t>
            </a:r>
            <a:r>
              <a:rPr lang="ru-RU" sz="2400" b="1" dirty="0"/>
              <a:t> </a:t>
            </a:r>
            <a:r>
              <a:rPr lang="en-US" sz="2400" b="1" dirty="0"/>
              <a:t>BTS-</a:t>
            </a:r>
            <a:r>
              <a:rPr lang="ru-RU" sz="2400" b="1" dirty="0" err="1"/>
              <a:t>тің</a:t>
            </a:r>
            <a:r>
              <a:rPr lang="ru-RU" sz="2400" b="1" dirty="0"/>
              <a:t> </a:t>
            </a:r>
            <a:r>
              <a:rPr lang="ru-RU" sz="2400" b="1" dirty="0" err="1"/>
              <a:t>сигналын</a:t>
            </a:r>
            <a:r>
              <a:rPr lang="ru-RU" sz="2400" b="1" dirty="0"/>
              <a:t> </a:t>
            </a:r>
            <a:r>
              <a:rPr lang="ru-RU" sz="2400" b="1" dirty="0" err="1"/>
              <a:t>қабылдай</a:t>
            </a:r>
            <a:r>
              <a:rPr lang="ru-RU" sz="2400" b="1" dirty="0"/>
              <a:t> </a:t>
            </a:r>
            <a:r>
              <a:rPr lang="ru-RU" sz="2400" b="1" dirty="0" err="1"/>
              <a:t>алады</a:t>
            </a:r>
            <a:endParaRPr lang="ru-RU" sz="2400" dirty="0"/>
          </a:p>
          <a:p>
            <a:pPr>
              <a:buFont typeface="+mj-lt"/>
              <a:buAutoNum type="arabicPeriod"/>
            </a:pPr>
            <a:r>
              <a:rPr lang="en-US" sz="2400" dirty="0"/>
              <a:t>SU </a:t>
            </a:r>
            <a:r>
              <a:rPr lang="ru-RU" sz="2400" dirty="0"/>
              <a:t>осы </a:t>
            </a:r>
            <a:r>
              <a:rPr lang="ru-RU" sz="2400" dirty="0" err="1"/>
              <a:t>сигналдарды</a:t>
            </a:r>
            <a:r>
              <a:rPr lang="ru-RU" sz="2400" dirty="0"/>
              <a:t> </a:t>
            </a:r>
            <a:r>
              <a:rPr lang="ru-RU" sz="2400" b="1" dirty="0" err="1"/>
              <a:t>салыстырып</a:t>
            </a:r>
            <a:r>
              <a:rPr lang="ru-RU" sz="2400" b="1" dirty="0"/>
              <a:t>, </a:t>
            </a:r>
            <a:r>
              <a:rPr lang="ru-RU" sz="2400" b="1" dirty="0" err="1"/>
              <a:t>жақсысын</a:t>
            </a:r>
            <a:r>
              <a:rPr lang="ru-RU" sz="2400" b="1" dirty="0"/>
              <a:t> </a:t>
            </a:r>
            <a:r>
              <a:rPr lang="ru-RU" sz="2400" b="1" dirty="0" err="1"/>
              <a:t>таңдайды</a:t>
            </a:r>
            <a:endParaRPr lang="ru-RU" sz="2400" dirty="0"/>
          </a:p>
          <a:p>
            <a:pPr>
              <a:buFont typeface="+mj-lt"/>
              <a:buAutoNum type="arabicPeriod"/>
            </a:pPr>
            <a:r>
              <a:rPr lang="en-US" sz="2400" dirty="0"/>
              <a:t>BSC </a:t>
            </a:r>
            <a:r>
              <a:rPr lang="ru-RU" sz="2400" dirty="0"/>
              <a:t>мен </a:t>
            </a:r>
            <a:r>
              <a:rPr lang="en-US" sz="2400" dirty="0"/>
              <a:t>SU </a:t>
            </a:r>
            <a:r>
              <a:rPr lang="ru-RU" sz="2400" dirty="0" err="1"/>
              <a:t>арасында</a:t>
            </a:r>
            <a:r>
              <a:rPr lang="ru-RU" sz="2400" dirty="0"/>
              <a:t> </a:t>
            </a:r>
            <a:r>
              <a:rPr lang="ru-RU" sz="2400" dirty="0" err="1"/>
              <a:t>арнайы</a:t>
            </a:r>
            <a:r>
              <a:rPr lang="ru-RU" sz="2400" dirty="0"/>
              <a:t> </a:t>
            </a:r>
            <a:r>
              <a:rPr lang="ru-RU" sz="2400" b="1" dirty="0" err="1"/>
              <a:t>мәлімет</a:t>
            </a:r>
            <a:r>
              <a:rPr lang="ru-RU" sz="2400" b="1" dirty="0"/>
              <a:t> беру </a:t>
            </a:r>
            <a:r>
              <a:rPr lang="ru-RU" sz="2400" b="1" dirty="0" err="1"/>
              <a:t>арналары</a:t>
            </a:r>
            <a:r>
              <a:rPr lang="ru-RU" sz="2400" dirty="0"/>
              <a:t> бар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MSC </a:t>
            </a:r>
            <a:r>
              <a:rPr lang="ru-RU" sz="2400" dirty="0" err="1"/>
              <a:t>ішінде</a:t>
            </a:r>
            <a:r>
              <a:rPr lang="ru-RU" sz="2400" dirty="0"/>
              <a:t> </a:t>
            </a:r>
            <a:r>
              <a:rPr lang="ru-RU" sz="2400" dirty="0" err="1"/>
              <a:t>дауыс</a:t>
            </a:r>
            <a:r>
              <a:rPr lang="ru-RU" sz="2400" dirty="0"/>
              <a:t> форматы </a:t>
            </a:r>
            <a:r>
              <a:rPr lang="en-US" sz="2400" dirty="0"/>
              <a:t>GSM ↔ CDMA </a:t>
            </a:r>
            <a:r>
              <a:rPr lang="ru-RU" sz="2400" dirty="0" err="1"/>
              <a:t>түрлендірілетін</a:t>
            </a:r>
            <a:r>
              <a:rPr lang="ru-RU" sz="2400" dirty="0"/>
              <a:t> </a:t>
            </a:r>
            <a:r>
              <a:rPr lang="en-US" sz="2400" b="1" dirty="0"/>
              <a:t>TCE</a:t>
            </a:r>
            <a:r>
              <a:rPr lang="en-US" sz="2400" dirty="0"/>
              <a:t> </a:t>
            </a:r>
            <a:r>
              <a:rPr lang="ru-RU" sz="2400" dirty="0" err="1"/>
              <a:t>модулі</a:t>
            </a:r>
            <a:r>
              <a:rPr lang="ru-RU" sz="2400" dirty="0"/>
              <a:t> </a:t>
            </a:r>
            <a:r>
              <a:rPr lang="ru-RU" sz="2400" dirty="0" err="1"/>
              <a:t>тұрады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116271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96B2570-B0A3-25FA-803F-AE0867BC0F55}"/>
              </a:ext>
            </a:extLst>
          </p:cNvPr>
          <p:cNvSpPr txBox="1"/>
          <p:nvPr/>
        </p:nvSpPr>
        <p:spPr>
          <a:xfrm>
            <a:off x="504730" y="317119"/>
            <a:ext cx="1030510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</a:rPr>
              <a:t>CDMA </a:t>
            </a:r>
            <a:r>
              <a:rPr lang="ru-RU" sz="2400" b="1" dirty="0" err="1">
                <a:solidFill>
                  <a:srgbClr val="FF0000"/>
                </a:solidFill>
              </a:rPr>
              <a:t>арналарын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ұйымдастыру</a:t>
            </a:r>
            <a:r>
              <a:rPr lang="ru-RU" sz="2400" b="1" dirty="0">
                <a:solidFill>
                  <a:srgbClr val="FF0000"/>
                </a:solidFill>
              </a:rPr>
              <a:t> (</a:t>
            </a:r>
            <a:r>
              <a:rPr lang="en-US" sz="2400" b="1" dirty="0">
                <a:solidFill>
                  <a:srgbClr val="FF0000"/>
                </a:solidFill>
              </a:rPr>
              <a:t>IS-95)</a:t>
            </a:r>
            <a:endParaRPr lang="kk-KZ" sz="2400" b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r>
              <a:rPr lang="en-US" sz="2400" dirty="0"/>
              <a:t>CDMA-</a:t>
            </a:r>
            <a:r>
              <a:rPr lang="ru-RU" sz="2400" dirty="0"/>
              <a:t>да </a:t>
            </a:r>
            <a:r>
              <a:rPr lang="ru-RU" sz="2400" dirty="0" err="1"/>
              <a:t>арналар</a:t>
            </a:r>
            <a:r>
              <a:rPr lang="ru-RU" sz="2400" dirty="0"/>
              <a:t> </a:t>
            </a:r>
            <a:r>
              <a:rPr lang="ru-RU" sz="2400" b="1" dirty="0" err="1"/>
              <a:t>бағытына</a:t>
            </a:r>
            <a:r>
              <a:rPr lang="ru-RU" sz="2400" dirty="0"/>
              <a:t> </a:t>
            </a:r>
            <a:r>
              <a:rPr lang="ru-RU" sz="2400" dirty="0" err="1"/>
              <a:t>байланысты</a:t>
            </a:r>
            <a:r>
              <a:rPr lang="ru-RU" sz="2400" dirty="0"/>
              <a:t> </a:t>
            </a:r>
            <a:r>
              <a:rPr lang="ru-RU" sz="2400" dirty="0" err="1"/>
              <a:t>бөлінеді</a:t>
            </a:r>
            <a:r>
              <a:rPr lang="ru-RU" sz="2400" dirty="0"/>
              <a:t>:</a:t>
            </a:r>
          </a:p>
          <a:p>
            <a:pPr>
              <a:buNone/>
            </a:pPr>
            <a:endParaRPr lang="kk-KZ" sz="2400" b="1" dirty="0"/>
          </a:p>
          <a:p>
            <a:pPr>
              <a:buNone/>
            </a:pPr>
            <a:r>
              <a:rPr lang="ru-KZ" sz="2400" b="1" dirty="0"/>
              <a:t>1. </a:t>
            </a:r>
            <a:r>
              <a:rPr lang="ru-RU" sz="2400" b="1" dirty="0"/>
              <a:t>Тура </a:t>
            </a:r>
            <a:r>
              <a:rPr lang="ru-RU" sz="2400" b="1" dirty="0" err="1"/>
              <a:t>арна</a:t>
            </a:r>
            <a:r>
              <a:rPr lang="ru-RU" sz="2400" b="1" dirty="0"/>
              <a:t> (</a:t>
            </a:r>
            <a:r>
              <a:rPr lang="en-US" sz="2400" b="1" dirty="0"/>
              <a:t>downlink) – BTS → MS</a:t>
            </a:r>
          </a:p>
          <a:p>
            <a:pPr>
              <a:buNone/>
            </a:pPr>
            <a:r>
              <a:rPr lang="ru-RU" sz="2400" dirty="0" err="1"/>
              <a:t>Мұнда</a:t>
            </a:r>
            <a:r>
              <a:rPr lang="ru-RU" sz="2400" dirty="0"/>
              <a:t> </a:t>
            </a:r>
            <a:r>
              <a:rPr lang="ru-RU" sz="2400" dirty="0" err="1"/>
              <a:t>әр</a:t>
            </a:r>
            <a:r>
              <a:rPr lang="ru-RU" sz="2400" dirty="0"/>
              <a:t> </a:t>
            </a:r>
            <a:r>
              <a:rPr lang="ru-RU" sz="2400" dirty="0" err="1"/>
              <a:t>түрлі</a:t>
            </a:r>
            <a:r>
              <a:rPr lang="ru-RU" sz="2400" dirty="0"/>
              <a:t> </a:t>
            </a:r>
            <a:r>
              <a:rPr lang="ru-RU" sz="2400" dirty="0" err="1"/>
              <a:t>арналар</a:t>
            </a:r>
            <a:r>
              <a:rPr lang="ru-RU" sz="2400" dirty="0"/>
              <a:t> Уолш </a:t>
            </a:r>
            <a:r>
              <a:rPr lang="ru-RU" sz="2400" dirty="0" err="1"/>
              <a:t>кодтарымен</a:t>
            </a:r>
            <a:r>
              <a:rPr lang="ru-RU" sz="2400" dirty="0"/>
              <a:t> </a:t>
            </a:r>
            <a:r>
              <a:rPr lang="ru-RU" sz="2400" dirty="0" err="1"/>
              <a:t>бөлінеді</a:t>
            </a:r>
            <a:r>
              <a:rPr lang="ru-RU" sz="2400" dirty="0"/>
              <a:t>.</a:t>
            </a:r>
          </a:p>
          <a:p>
            <a:pPr>
              <a:buNone/>
            </a:pPr>
            <a:r>
              <a:rPr lang="ru-RU" sz="2400" dirty="0"/>
              <a:t>Тура </a:t>
            </a:r>
            <a:r>
              <a:rPr lang="ru-RU" sz="2400" dirty="0" err="1"/>
              <a:t>арнаның</a:t>
            </a:r>
            <a:r>
              <a:rPr lang="ru-RU" sz="2400" dirty="0"/>
              <a:t> </a:t>
            </a:r>
            <a:r>
              <a:rPr lang="ru-RU" sz="2400" dirty="0" err="1"/>
              <a:t>физикалық</a:t>
            </a:r>
            <a:r>
              <a:rPr lang="ru-RU" sz="2400" dirty="0"/>
              <a:t> </a:t>
            </a:r>
            <a:r>
              <a:rPr lang="ru-RU" sz="2400" dirty="0" err="1"/>
              <a:t>каналдары</a:t>
            </a:r>
            <a:r>
              <a:rPr lang="ru-RU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Pilot Channel (PI)</a:t>
            </a:r>
            <a:r>
              <a:rPr lang="en-US" sz="2400" dirty="0"/>
              <a:t> – </a:t>
            </a:r>
            <a:r>
              <a:rPr lang="ru-RU" sz="2400" dirty="0"/>
              <a:t>пилот-сигнал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Sync Channel (SYNC)</a:t>
            </a:r>
            <a:r>
              <a:rPr lang="en-US" sz="2400" dirty="0"/>
              <a:t> – </a:t>
            </a:r>
            <a:r>
              <a:rPr lang="ru-RU" sz="2400" dirty="0"/>
              <a:t>синхронизация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Paging Channel (PCH)</a:t>
            </a:r>
            <a:r>
              <a:rPr lang="en-US" sz="2400" dirty="0"/>
              <a:t> – </a:t>
            </a:r>
            <a:r>
              <a:rPr lang="ru-RU" sz="2400" dirty="0" err="1"/>
              <a:t>шақыру</a:t>
            </a:r>
            <a:r>
              <a:rPr lang="ru-RU" sz="2400" dirty="0"/>
              <a:t>/</a:t>
            </a:r>
            <a:r>
              <a:rPr lang="ru-RU" sz="2400" dirty="0" err="1"/>
              <a:t>іздеу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Traffic Channel (TCH)</a:t>
            </a:r>
            <a:r>
              <a:rPr lang="en-US" sz="2400" dirty="0"/>
              <a:t> – </a:t>
            </a:r>
            <a:r>
              <a:rPr lang="ru-RU" sz="2400" dirty="0" err="1"/>
              <a:t>дауыстық</a:t>
            </a:r>
            <a:r>
              <a:rPr lang="ru-RU" sz="2400" dirty="0"/>
              <a:t>/</a:t>
            </a:r>
            <a:r>
              <a:rPr lang="ru-RU" sz="2400" dirty="0" err="1"/>
              <a:t>деректер</a:t>
            </a:r>
            <a:r>
              <a:rPr lang="ru-RU" sz="2400" dirty="0"/>
              <a:t> </a:t>
            </a:r>
            <a:r>
              <a:rPr lang="ru-RU" sz="2400" dirty="0" err="1"/>
              <a:t>арнасы</a:t>
            </a:r>
            <a:endParaRPr lang="ru-RU" sz="2400" dirty="0"/>
          </a:p>
          <a:p>
            <a:pPr>
              <a:buNone/>
            </a:pPr>
            <a:endParaRPr lang="kk-KZ" sz="2400" b="1" dirty="0"/>
          </a:p>
          <a:p>
            <a:pPr>
              <a:buNone/>
            </a:pPr>
            <a:r>
              <a:rPr lang="ru-KZ" sz="2400" b="1" dirty="0"/>
              <a:t>2. </a:t>
            </a:r>
            <a:r>
              <a:rPr lang="ru-RU" sz="2400" b="1" dirty="0" err="1"/>
              <a:t>Кері</a:t>
            </a:r>
            <a:r>
              <a:rPr lang="ru-RU" sz="2400" b="1" dirty="0"/>
              <a:t> </a:t>
            </a:r>
            <a:r>
              <a:rPr lang="ru-RU" sz="2400" b="1" dirty="0" err="1"/>
              <a:t>арна</a:t>
            </a:r>
            <a:r>
              <a:rPr lang="ru-RU" sz="2400" b="1" dirty="0"/>
              <a:t> (</a:t>
            </a:r>
            <a:r>
              <a:rPr lang="en-US" sz="2400" b="1" dirty="0"/>
              <a:t>uplink) – MS → BTS</a:t>
            </a:r>
          </a:p>
          <a:p>
            <a:pPr>
              <a:buNone/>
            </a:pPr>
            <a:r>
              <a:rPr lang="en-US" sz="2400" dirty="0"/>
              <a:t>MS </a:t>
            </a:r>
            <a:r>
              <a:rPr lang="ru-RU" sz="2400" dirty="0" err="1"/>
              <a:t>барлық</a:t>
            </a:r>
            <a:r>
              <a:rPr lang="ru-RU" sz="2400" dirty="0"/>
              <a:t> </a:t>
            </a:r>
            <a:r>
              <a:rPr lang="ru-RU" sz="2400" dirty="0" err="1"/>
              <a:t>сигналдарды</a:t>
            </a:r>
            <a:r>
              <a:rPr lang="ru-RU" sz="2400" dirty="0"/>
              <a:t> </a:t>
            </a:r>
            <a:r>
              <a:rPr lang="ru-RU" sz="2400" b="1" dirty="0" err="1"/>
              <a:t>бірдей</a:t>
            </a:r>
            <a:r>
              <a:rPr lang="ru-RU" sz="2400" b="1" dirty="0"/>
              <a:t> </a:t>
            </a:r>
            <a:r>
              <a:rPr lang="en-US" sz="2400" b="1" dirty="0"/>
              <a:t>PN-</a:t>
            </a:r>
            <a:r>
              <a:rPr lang="ru-RU" sz="2400" b="1" dirty="0" err="1"/>
              <a:t>кодпен</a:t>
            </a:r>
            <a:r>
              <a:rPr lang="ru-RU" sz="2400" dirty="0"/>
              <a:t>, </a:t>
            </a:r>
            <a:r>
              <a:rPr lang="ru-RU" sz="2400" dirty="0" err="1"/>
              <a:t>бірақ</a:t>
            </a:r>
            <a:r>
              <a:rPr lang="ru-RU" sz="2400" dirty="0"/>
              <a:t> </a:t>
            </a:r>
            <a:r>
              <a:rPr lang="ru-RU" sz="2400" dirty="0" err="1"/>
              <a:t>әр</a:t>
            </a:r>
            <a:r>
              <a:rPr lang="ru-RU" sz="2400" dirty="0"/>
              <a:t> абонент </a:t>
            </a:r>
            <a:r>
              <a:rPr lang="ru-RU" sz="2400" dirty="0" err="1"/>
              <a:t>үшін</a:t>
            </a:r>
            <a:br>
              <a:rPr lang="ru-RU" sz="2400" dirty="0"/>
            </a:br>
            <a:r>
              <a:rPr lang="ru-RU" sz="2400" b="1" dirty="0" err="1"/>
              <a:t>әртүрлі</a:t>
            </a:r>
            <a:r>
              <a:rPr lang="ru-RU" sz="2400" b="1" dirty="0"/>
              <a:t> </a:t>
            </a:r>
            <a:r>
              <a:rPr lang="ru-RU" sz="2400" b="1" dirty="0" err="1"/>
              <a:t>фазалық</a:t>
            </a:r>
            <a:r>
              <a:rPr lang="ru-RU" sz="2400" b="1" dirty="0"/>
              <a:t> </a:t>
            </a:r>
            <a:r>
              <a:rPr lang="ru-RU" sz="2400" b="1" dirty="0" err="1"/>
              <a:t>ығысуымен</a:t>
            </a:r>
            <a:r>
              <a:rPr lang="ru-RU" sz="2400" dirty="0"/>
              <a:t> </a:t>
            </a:r>
            <a:r>
              <a:rPr lang="ru-RU" sz="2400" dirty="0" err="1"/>
              <a:t>жібереді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297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F88096F-63E7-2CC7-BFC7-A0EB50BEF2A0}"/>
              </a:ext>
            </a:extLst>
          </p:cNvPr>
          <p:cNvSpPr txBox="1"/>
          <p:nvPr/>
        </p:nvSpPr>
        <p:spPr>
          <a:xfrm>
            <a:off x="486623" y="387625"/>
            <a:ext cx="1134625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/>
              <a:t>Физикалық</a:t>
            </a:r>
            <a:r>
              <a:rPr lang="ru-RU" sz="2400" b="1" dirty="0"/>
              <a:t> </a:t>
            </a:r>
            <a:r>
              <a:rPr lang="ru-RU" sz="2400" b="1" dirty="0" err="1"/>
              <a:t>арна</a:t>
            </a:r>
            <a:r>
              <a:rPr lang="ru-RU" sz="2400" dirty="0"/>
              <a:t> – </a:t>
            </a:r>
            <a:r>
              <a:rPr lang="ru-RU" sz="2400" dirty="0" err="1"/>
              <a:t>радиожиіліктік</a:t>
            </a:r>
            <a:r>
              <a:rPr lang="ru-RU" sz="2400" dirty="0"/>
              <a:t> </a:t>
            </a:r>
            <a:r>
              <a:rPr lang="ru-RU" sz="2400" dirty="0" err="1"/>
              <a:t>тасымалдаушылар</a:t>
            </a:r>
            <a:r>
              <a:rPr lang="ru-RU" sz="2400" dirty="0"/>
              <a:t> мен </a:t>
            </a:r>
            <a:r>
              <a:rPr lang="ru-RU" sz="2400" dirty="0" err="1"/>
              <a:t>жабдық</a:t>
            </a:r>
            <a:r>
              <a:rPr lang="ru-RU" sz="2400" dirty="0"/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берілетін</a:t>
            </a:r>
            <a:r>
              <a:rPr lang="ru-RU" sz="2400" dirty="0"/>
              <a:t> </a:t>
            </a:r>
            <a:r>
              <a:rPr lang="ru-RU" sz="2400" dirty="0" err="1"/>
              <a:t>нақты</a:t>
            </a:r>
            <a:r>
              <a:rPr lang="ru-RU" sz="2400" dirty="0"/>
              <a:t> ресурс.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/>
              <a:t>Логикалық</a:t>
            </a:r>
            <a:r>
              <a:rPr lang="ru-RU" sz="2400" b="1" dirty="0"/>
              <a:t> </a:t>
            </a:r>
            <a:r>
              <a:rPr lang="ru-RU" sz="2400" b="1" dirty="0" err="1"/>
              <a:t>арна</a:t>
            </a:r>
            <a:r>
              <a:rPr lang="ru-RU" sz="2400" dirty="0"/>
              <a:t> – осы </a:t>
            </a:r>
            <a:r>
              <a:rPr lang="ru-RU" sz="2400" dirty="0" err="1"/>
              <a:t>физикалық</a:t>
            </a:r>
            <a:r>
              <a:rPr lang="ru-RU" sz="2400" dirty="0"/>
              <a:t> </a:t>
            </a:r>
            <a:r>
              <a:rPr lang="ru-RU" sz="2400" dirty="0" err="1"/>
              <a:t>арнада</a:t>
            </a:r>
            <a:r>
              <a:rPr lang="ru-RU" sz="2400" dirty="0"/>
              <a:t> </a:t>
            </a:r>
            <a:r>
              <a:rPr lang="ru-RU" sz="2400" dirty="0" err="1"/>
              <a:t>тасымалданатын</a:t>
            </a:r>
            <a:r>
              <a:rPr lang="ru-RU" sz="2400" dirty="0"/>
              <a:t> </a:t>
            </a:r>
            <a:r>
              <a:rPr lang="ru-RU" sz="2400" dirty="0" err="1"/>
              <a:t>ақпарат</a:t>
            </a:r>
            <a:r>
              <a:rPr lang="ru-RU" sz="2400" dirty="0"/>
              <a:t> </a:t>
            </a:r>
            <a:r>
              <a:rPr lang="ru-RU" sz="2400" dirty="0" err="1"/>
              <a:t>түрі</a:t>
            </a:r>
            <a:r>
              <a:rPr lang="ru-RU" sz="2400" dirty="0"/>
              <a:t>.</a:t>
            </a:r>
          </a:p>
          <a:p>
            <a:pPr>
              <a:buNone/>
            </a:pPr>
            <a:r>
              <a:rPr lang="en-US" sz="2400" dirty="0"/>
              <a:t>GSM </a:t>
            </a:r>
            <a:r>
              <a:rPr lang="ru-RU" sz="2400" dirty="0" err="1"/>
              <a:t>жүйесінде</a:t>
            </a:r>
            <a:r>
              <a:rPr lang="ru-RU" sz="2400" dirty="0"/>
              <a:t> </a:t>
            </a:r>
            <a:r>
              <a:rPr lang="ru-RU" sz="2400" dirty="0" err="1"/>
              <a:t>логикалық</a:t>
            </a:r>
            <a:r>
              <a:rPr lang="ru-RU" sz="2400" dirty="0"/>
              <a:t> </a:t>
            </a:r>
            <a:r>
              <a:rPr lang="ru-RU" sz="2400" dirty="0" err="1"/>
              <a:t>арналар</a:t>
            </a:r>
            <a:r>
              <a:rPr lang="ru-RU" sz="2400" dirty="0"/>
              <a:t> </a:t>
            </a:r>
            <a:r>
              <a:rPr lang="ru-RU" sz="2400" dirty="0" err="1"/>
              <a:t>екіге</a:t>
            </a:r>
            <a:r>
              <a:rPr lang="ru-RU" sz="2400" dirty="0"/>
              <a:t> </a:t>
            </a:r>
            <a:r>
              <a:rPr lang="ru-RU" sz="2400" dirty="0" err="1"/>
              <a:t>бөлінеді</a:t>
            </a:r>
            <a:r>
              <a:rPr lang="ru-RU" sz="2400" dirty="0"/>
              <a:t>:</a:t>
            </a:r>
          </a:p>
          <a:p>
            <a:pPr>
              <a:buFont typeface="+mj-lt"/>
              <a:buAutoNum type="arabicPeriod"/>
            </a:pPr>
            <a:r>
              <a:rPr lang="ru-RU" sz="2400" b="1" dirty="0" err="1"/>
              <a:t>Ақпараттық</a:t>
            </a:r>
            <a:r>
              <a:rPr lang="ru-RU" sz="2400" b="1" dirty="0"/>
              <a:t> </a:t>
            </a:r>
            <a:r>
              <a:rPr lang="ru-RU" sz="2400" b="1" dirty="0" err="1"/>
              <a:t>алмасу</a:t>
            </a:r>
            <a:r>
              <a:rPr lang="ru-RU" sz="2400" b="1" dirty="0"/>
              <a:t> </a:t>
            </a:r>
            <a:r>
              <a:rPr lang="ru-RU" sz="2400" b="1" dirty="0" err="1"/>
              <a:t>арналары</a:t>
            </a:r>
            <a:r>
              <a:rPr lang="ru-RU" sz="2400" b="1" dirty="0"/>
              <a:t> (</a:t>
            </a:r>
            <a:r>
              <a:rPr lang="en-US" sz="2400" b="1" dirty="0"/>
              <a:t>Traffic Channel, TCH)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ru-RU" sz="2400" b="1" dirty="0" err="1"/>
              <a:t>Басқару</a:t>
            </a:r>
            <a:r>
              <a:rPr lang="ru-RU" sz="2400" b="1" dirty="0"/>
              <a:t> </a:t>
            </a:r>
            <a:r>
              <a:rPr lang="ru-RU" sz="2400" b="1" dirty="0" err="1"/>
              <a:t>арналары</a:t>
            </a:r>
            <a:r>
              <a:rPr lang="ru-RU" sz="2400" b="1" dirty="0"/>
              <a:t> (</a:t>
            </a:r>
            <a:r>
              <a:rPr lang="en-US" sz="2400" b="1" dirty="0"/>
              <a:t>Control Channel, CCH)</a:t>
            </a:r>
            <a:endParaRPr lang="en-US" sz="2400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7549CDC4-224C-7147-9237-CE1B636942B0}"/>
              </a:ext>
            </a:extLst>
          </p:cNvPr>
          <p:cNvSpPr/>
          <p:nvPr/>
        </p:nvSpPr>
        <p:spPr>
          <a:xfrm>
            <a:off x="486623" y="2969538"/>
            <a:ext cx="5099366" cy="341315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3DD4B2-AAC3-8CF7-4ABF-5B02538A4A6C}"/>
              </a:ext>
            </a:extLst>
          </p:cNvPr>
          <p:cNvSpPr txBox="1"/>
          <p:nvPr/>
        </p:nvSpPr>
        <p:spPr>
          <a:xfrm>
            <a:off x="649587" y="3114950"/>
            <a:ext cx="493640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b="1" dirty="0"/>
              <a:t>TCH – Traffic Channel</a:t>
            </a:r>
          </a:p>
          <a:p>
            <a:pPr>
              <a:buNone/>
            </a:pPr>
            <a:r>
              <a:rPr lang="ru-RU" dirty="0" err="1"/>
              <a:t>Пайдаланушы</a:t>
            </a:r>
            <a:r>
              <a:rPr lang="ru-RU" dirty="0"/>
              <a:t> </a:t>
            </a:r>
            <a:r>
              <a:rPr lang="ru-RU" dirty="0" err="1"/>
              <a:t>деректерін</a:t>
            </a:r>
            <a:r>
              <a:rPr lang="ru-RU" dirty="0"/>
              <a:t> (</a:t>
            </a:r>
            <a:r>
              <a:rPr lang="ru-RU" dirty="0" err="1"/>
              <a:t>дауыс</a:t>
            </a:r>
            <a:r>
              <a:rPr lang="ru-RU" dirty="0"/>
              <a:t>, факсимиле, </a:t>
            </a:r>
            <a:r>
              <a:rPr lang="ru-RU" dirty="0" err="1"/>
              <a:t>деректер</a:t>
            </a:r>
            <a:r>
              <a:rPr lang="ru-RU" dirty="0"/>
              <a:t>) </a:t>
            </a:r>
            <a:r>
              <a:rPr lang="ru-RU" dirty="0" err="1"/>
              <a:t>тасымалдауға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TCH/F – Full Rate Traffic Channel (</a:t>
            </a:r>
            <a:r>
              <a:rPr lang="ru-RU" b="1" dirty="0" err="1"/>
              <a:t>Толық</a:t>
            </a:r>
            <a:r>
              <a:rPr lang="ru-RU" b="1" dirty="0"/>
              <a:t> </a:t>
            </a:r>
            <a:r>
              <a:rPr lang="ru-RU" b="1" dirty="0" err="1"/>
              <a:t>жылдамдықты</a:t>
            </a:r>
            <a:r>
              <a:rPr lang="ru-RU" b="1" dirty="0"/>
              <a:t> </a:t>
            </a:r>
            <a:r>
              <a:rPr lang="ru-RU" b="1" dirty="0" err="1"/>
              <a:t>арна</a:t>
            </a:r>
            <a:r>
              <a:rPr lang="ru-RU" b="1" dirty="0"/>
              <a:t>)</a:t>
            </a:r>
            <a:br>
              <a:rPr lang="ru-RU" dirty="0"/>
            </a:br>
            <a:r>
              <a:rPr lang="ru-RU" dirty="0"/>
              <a:t>→ </a:t>
            </a:r>
            <a:r>
              <a:rPr lang="ru-RU" dirty="0" err="1"/>
              <a:t>өткізу</a:t>
            </a:r>
            <a:r>
              <a:rPr lang="ru-RU" dirty="0"/>
              <a:t> </a:t>
            </a:r>
            <a:r>
              <a:rPr lang="ru-RU" dirty="0" err="1"/>
              <a:t>қабілеті</a:t>
            </a:r>
            <a:r>
              <a:rPr lang="ru-RU" dirty="0"/>
              <a:t>: </a:t>
            </a:r>
            <a:r>
              <a:rPr lang="ru-RU" b="1" dirty="0"/>
              <a:t>22,8 Кбит/с</a:t>
            </a:r>
          </a:p>
          <a:p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TCH/H – Half Rate Traffic Channel (</a:t>
            </a:r>
            <a:r>
              <a:rPr lang="ru-RU" b="1" dirty="0" err="1"/>
              <a:t>Жартылай</a:t>
            </a:r>
            <a:r>
              <a:rPr lang="ru-RU" b="1" dirty="0"/>
              <a:t> </a:t>
            </a:r>
            <a:r>
              <a:rPr lang="ru-RU" b="1" dirty="0" err="1"/>
              <a:t>жылдамдықты</a:t>
            </a:r>
            <a:r>
              <a:rPr lang="ru-RU" b="1" dirty="0"/>
              <a:t> </a:t>
            </a:r>
            <a:r>
              <a:rPr lang="ru-RU" b="1" dirty="0" err="1"/>
              <a:t>арна</a:t>
            </a:r>
            <a:r>
              <a:rPr lang="ru-RU" b="1" dirty="0"/>
              <a:t>)</a:t>
            </a:r>
            <a:br>
              <a:rPr lang="ru-RU" dirty="0"/>
            </a:br>
            <a:r>
              <a:rPr lang="ru-RU" dirty="0"/>
              <a:t>→ </a:t>
            </a:r>
            <a:r>
              <a:rPr lang="ru-RU" dirty="0" err="1"/>
              <a:t>өткізу</a:t>
            </a:r>
            <a:r>
              <a:rPr lang="ru-RU" dirty="0"/>
              <a:t> </a:t>
            </a:r>
            <a:r>
              <a:rPr lang="ru-RU" dirty="0" err="1"/>
              <a:t>қабілеті</a:t>
            </a:r>
            <a:r>
              <a:rPr lang="ru-RU" dirty="0"/>
              <a:t>: </a:t>
            </a:r>
            <a:r>
              <a:rPr lang="ru-RU" b="1" dirty="0"/>
              <a:t>11,4 Кбит/с</a:t>
            </a:r>
            <a:endParaRPr lang="ru-RU" dirty="0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EC959F4C-D15B-2CBA-C43C-64A8F06D9788}"/>
              </a:ext>
            </a:extLst>
          </p:cNvPr>
          <p:cNvSpPr/>
          <p:nvPr/>
        </p:nvSpPr>
        <p:spPr>
          <a:xfrm>
            <a:off x="5748953" y="2969537"/>
            <a:ext cx="6264996" cy="341315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8AAADD-5FBE-0400-CC3C-4D0E167C3912}"/>
              </a:ext>
            </a:extLst>
          </p:cNvPr>
          <p:cNvSpPr txBox="1"/>
          <p:nvPr/>
        </p:nvSpPr>
        <p:spPr>
          <a:xfrm>
            <a:off x="6011501" y="2969537"/>
            <a:ext cx="600244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CCH – Control Channel</a:t>
            </a:r>
            <a:endParaRPr lang="kk-KZ" b="1" dirty="0"/>
          </a:p>
          <a:p>
            <a:r>
              <a:rPr lang="en-US" b="1" dirty="0"/>
              <a:t>a) BCCH – Broadcast Control Channel (</a:t>
            </a:r>
            <a:r>
              <a:rPr lang="ru-RU" b="1" dirty="0"/>
              <a:t>Широковещательный </a:t>
            </a:r>
            <a:r>
              <a:rPr lang="ru-RU" b="1" dirty="0" err="1"/>
              <a:t>басқару</a:t>
            </a:r>
            <a:r>
              <a:rPr lang="ru-RU" b="1" dirty="0"/>
              <a:t> </a:t>
            </a:r>
            <a:r>
              <a:rPr lang="ru-RU" b="1" dirty="0" err="1"/>
              <a:t>арнасы</a:t>
            </a:r>
            <a:r>
              <a:rPr lang="ru-RU" b="1" dirty="0"/>
              <a:t>)</a:t>
            </a:r>
          </a:p>
          <a:p>
            <a:r>
              <a:rPr lang="ru-RU" dirty="0" err="1"/>
              <a:t>Базалық</a:t>
            </a:r>
            <a:r>
              <a:rPr lang="ru-RU" dirty="0"/>
              <a:t> станция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мобильді</a:t>
            </a:r>
            <a:r>
              <a:rPr lang="ru-RU" dirty="0"/>
              <a:t> </a:t>
            </a:r>
            <a:r>
              <a:rPr lang="ru-RU" dirty="0" err="1"/>
              <a:t>станцияларға</a:t>
            </a:r>
            <a:r>
              <a:rPr lang="ru-RU" dirty="0"/>
              <a:t> </a:t>
            </a:r>
            <a:r>
              <a:rPr lang="ru-RU" dirty="0" err="1"/>
              <a:t>қызметтік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таратады</a:t>
            </a:r>
            <a:r>
              <a:rPr lang="ru-RU" dirty="0"/>
              <a:t>.</a:t>
            </a:r>
          </a:p>
          <a:p>
            <a:r>
              <a:rPr lang="en-US" b="1" dirty="0"/>
              <a:t>b) CCCH – Common Control Channel (</a:t>
            </a:r>
            <a:r>
              <a:rPr lang="ru-RU" b="1" dirty="0" err="1"/>
              <a:t>Жалпы</a:t>
            </a:r>
            <a:r>
              <a:rPr lang="ru-RU" b="1" dirty="0"/>
              <a:t> </a:t>
            </a:r>
            <a:r>
              <a:rPr lang="ru-RU" b="1" dirty="0" err="1"/>
              <a:t>басқару</a:t>
            </a:r>
            <a:r>
              <a:rPr lang="ru-RU" b="1" dirty="0"/>
              <a:t> </a:t>
            </a:r>
            <a:r>
              <a:rPr lang="ru-RU" b="1" dirty="0" err="1"/>
              <a:t>арнасы</a:t>
            </a:r>
            <a:r>
              <a:rPr lang="ru-RU" b="1" dirty="0"/>
              <a:t>)</a:t>
            </a:r>
          </a:p>
          <a:p>
            <a:r>
              <a:rPr lang="en-US" dirty="0"/>
              <a:t>MS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en-US" dirty="0"/>
              <a:t>BS</a:t>
            </a:r>
            <a:r>
              <a:rPr lang="kk-KZ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орнатуға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.</a:t>
            </a:r>
          </a:p>
          <a:p>
            <a:r>
              <a:rPr lang="en-US" b="1" dirty="0"/>
              <a:t>c) DCCH – Dedicated Control Channel (</a:t>
            </a:r>
            <a:r>
              <a:rPr lang="ru-RU" b="1" dirty="0" err="1"/>
              <a:t>Жекеленген</a:t>
            </a:r>
            <a:r>
              <a:rPr lang="ru-RU" b="1" dirty="0"/>
              <a:t> </a:t>
            </a:r>
            <a:r>
              <a:rPr lang="ru-RU" b="1" dirty="0" err="1"/>
              <a:t>басқару</a:t>
            </a:r>
            <a:r>
              <a:rPr lang="ru-RU" b="1" dirty="0"/>
              <a:t> </a:t>
            </a:r>
            <a:r>
              <a:rPr lang="ru-RU" b="1" dirty="0" err="1"/>
              <a:t>арнасы</a:t>
            </a:r>
            <a:r>
              <a:rPr lang="ru-RU" b="1" dirty="0"/>
              <a:t>)</a:t>
            </a:r>
          </a:p>
          <a:p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орнатылғаннан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процесін</a:t>
            </a:r>
            <a:r>
              <a:rPr lang="ru-RU" dirty="0"/>
              <a:t> </a:t>
            </a:r>
            <a:r>
              <a:rPr lang="ru-RU" dirty="0" err="1"/>
              <a:t>қолдайды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914223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1BB714-308B-F900-13A6-AF637FDF3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6602"/>
            <a:ext cx="10515600" cy="1325563"/>
          </a:xfrm>
        </p:spPr>
        <p:txBody>
          <a:bodyPr/>
          <a:lstStyle/>
          <a:p>
            <a:r>
              <a:rPr lang="en-US" dirty="0"/>
              <a:t>GSM </a:t>
            </a:r>
            <a:r>
              <a:rPr lang="ru-RU" dirty="0" err="1"/>
              <a:t>жүйесінде</a:t>
            </a:r>
            <a:r>
              <a:rPr lang="ru-RU" dirty="0"/>
              <a:t> </a:t>
            </a:r>
            <a:r>
              <a:rPr lang="ru-RU" dirty="0" err="1"/>
              <a:t>дауыстық</a:t>
            </a:r>
            <a:r>
              <a:rPr lang="ru-RU" dirty="0"/>
              <a:t> </a:t>
            </a:r>
            <a:r>
              <a:rPr lang="ru-RU" dirty="0" err="1"/>
              <a:t>сигналды</a:t>
            </a:r>
            <a:r>
              <a:rPr lang="ru-RU" dirty="0"/>
              <a:t> </a:t>
            </a:r>
            <a:r>
              <a:rPr lang="ru-RU" dirty="0" err="1"/>
              <a:t>өңдеу</a:t>
            </a:r>
            <a:endParaRPr lang="ru-KZ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B8E099-37D6-E9E8-0B71-06F03761C3DB}"/>
              </a:ext>
            </a:extLst>
          </p:cNvPr>
          <p:cNvSpPr txBox="1"/>
          <p:nvPr/>
        </p:nvSpPr>
        <p:spPr>
          <a:xfrm>
            <a:off x="838200" y="892284"/>
            <a:ext cx="107049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 err="1"/>
              <a:t>Негізгі</a:t>
            </a:r>
            <a:r>
              <a:rPr lang="ru-RU" sz="2400" b="1" dirty="0"/>
              <a:t> </a:t>
            </a:r>
            <a:r>
              <a:rPr lang="ru-RU" sz="2400" b="1" dirty="0" err="1"/>
              <a:t>өңдеу</a:t>
            </a:r>
            <a:r>
              <a:rPr lang="ru-RU" sz="2400" b="1" dirty="0"/>
              <a:t> </a:t>
            </a:r>
            <a:r>
              <a:rPr lang="ru-RU" sz="2400" b="1" dirty="0" err="1"/>
              <a:t>кезеңдері</a:t>
            </a:r>
            <a:r>
              <a:rPr lang="ru-RU" sz="2400" b="1" dirty="0"/>
              <a:t>. </a:t>
            </a:r>
            <a:r>
              <a:rPr lang="en-US" sz="2400" dirty="0"/>
              <a:t>GSM-</a:t>
            </a:r>
            <a:r>
              <a:rPr lang="ru-RU" sz="2400" dirty="0"/>
              <a:t>де </a:t>
            </a:r>
            <a:r>
              <a:rPr lang="ru-RU" sz="2400" dirty="0" err="1"/>
              <a:t>дауыстық</a:t>
            </a:r>
            <a:r>
              <a:rPr lang="ru-RU" sz="2400" dirty="0"/>
              <a:t> </a:t>
            </a:r>
            <a:r>
              <a:rPr lang="ru-RU" sz="2400" dirty="0" err="1"/>
              <a:t>сигналды</a:t>
            </a:r>
            <a:r>
              <a:rPr lang="ru-RU" sz="2400" dirty="0"/>
              <a:t> беру </a:t>
            </a:r>
            <a:r>
              <a:rPr lang="ru-RU" sz="2400" dirty="0" err="1"/>
              <a:t>кезінде</a:t>
            </a:r>
            <a:r>
              <a:rPr lang="ru-RU" sz="2400" dirty="0"/>
              <a:t> </a:t>
            </a:r>
            <a:r>
              <a:rPr lang="ru-RU" sz="2400" dirty="0" err="1"/>
              <a:t>келесі</a:t>
            </a:r>
            <a:r>
              <a:rPr lang="ru-RU" sz="2400" dirty="0"/>
              <a:t> </a:t>
            </a:r>
            <a:r>
              <a:rPr lang="ru-RU" sz="2400" dirty="0" err="1"/>
              <a:t>блоктар</a:t>
            </a:r>
            <a:r>
              <a:rPr lang="ru-RU" sz="2400" dirty="0"/>
              <a:t> </a:t>
            </a:r>
            <a:r>
              <a:rPr lang="ru-RU" sz="2400" dirty="0" err="1"/>
              <a:t>қолданылады</a:t>
            </a:r>
            <a:r>
              <a:rPr lang="ru-RU" sz="2400" dirty="0"/>
              <a:t>:</a:t>
            </a:r>
            <a:endParaRPr lang="ru-KZ" sz="2400" b="1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DFB1E898-B319-D786-A7B5-7920B70D65EE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253496" y="1795709"/>
            <a:ext cx="5504507" cy="48013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Аналого-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цифрлық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түрлендіру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(АЦТ / ADC)</a:t>
            </a:r>
            <a:b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микрофоннан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алынған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аналогтық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сигнал 8 кГц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жиілікпен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13 бит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разрядтылықпен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квантталады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нәтижесі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104 Кбит/с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сандық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ағын</a:t>
            </a:r>
            <a:endParaRPr kumimoji="0" lang="ru-KZ" altLang="ru-KZ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Сегментация (20 мс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интервалдар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b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сөйлеу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сигналы 20 мс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ұзындықтағы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сегменттерге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бөлінеді</a:t>
            </a:r>
            <a:b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секундына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50 сегмент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Речевое кодирование (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көлемді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қысу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b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линейно-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предиктивті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кодтау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(LPC)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әдісі</a:t>
            </a:r>
            <a:b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104 Кбит/с → 13 Кбит/с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дейін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қысу</a:t>
            </a:r>
            <a:b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әр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20 мс сегмент 260 битке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дейін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азаяды</a:t>
            </a:r>
            <a:b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сөйлеу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параметрлерін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негізгі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тон,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форманттар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кодтайды</a:t>
            </a:r>
            <a:endParaRPr kumimoji="0" lang="ru-KZ" altLang="ru-KZ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Каналдық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кодтау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(Channel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Coding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b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қателерден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қорғану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помехоустойчивость</a:t>
            </a:r>
            <a:b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артық</a:t>
            </a:r>
            <a:r>
              <a:rPr kumimoji="0" lang="ru-KZ" altLang="ru-K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биттер </a:t>
            </a:r>
            <a:r>
              <a:rPr kumimoji="0" lang="ru-KZ" altLang="ru-KZ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қосылады</a:t>
            </a:r>
            <a:endParaRPr kumimoji="0" lang="ru-KZ" altLang="ru-KZ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6C2BD9B2-9C81-FFA3-5C02-595ECA37D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0684" y="1795709"/>
            <a:ext cx="4763455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KZ" altLang="ru-KZ" b="1" dirty="0">
                <a:latin typeface="Arial" panose="020B0604020202020204" pitchFamily="34" charset="0"/>
              </a:rPr>
              <a:t>Перемежение (</a:t>
            </a:r>
            <a:r>
              <a:rPr lang="ru-KZ" altLang="ru-KZ" b="1" dirty="0" err="1">
                <a:latin typeface="Arial" panose="020B0604020202020204" pitchFamily="34" charset="0"/>
              </a:rPr>
              <a:t>Interleaving</a:t>
            </a:r>
            <a:r>
              <a:rPr lang="ru-KZ" altLang="ru-KZ" b="1" dirty="0">
                <a:latin typeface="Arial" panose="020B0604020202020204" pitchFamily="34" charset="0"/>
              </a:rPr>
              <a:t>)</a:t>
            </a:r>
            <a:br>
              <a:rPr lang="ru-KZ" altLang="ru-KZ" b="1" dirty="0">
                <a:latin typeface="Arial" panose="020B0604020202020204" pitchFamily="34" charset="0"/>
              </a:rPr>
            </a:br>
            <a:r>
              <a:rPr lang="ru-KZ" altLang="ru-KZ" dirty="0">
                <a:latin typeface="Arial" panose="020B0604020202020204" pitchFamily="34" charset="0"/>
              </a:rPr>
              <a:t>– </a:t>
            </a:r>
            <a:r>
              <a:rPr lang="ru-KZ" altLang="ru-KZ" dirty="0" err="1">
                <a:latin typeface="Arial" panose="020B0604020202020204" pitchFamily="34" charset="0"/>
              </a:rPr>
              <a:t>биттерді</a:t>
            </a:r>
            <a:r>
              <a:rPr lang="ru-KZ" altLang="ru-KZ" dirty="0">
                <a:latin typeface="Arial" panose="020B0604020202020204" pitchFamily="34" charset="0"/>
              </a:rPr>
              <a:t> </a:t>
            </a:r>
            <a:r>
              <a:rPr lang="ru-KZ" altLang="ru-KZ" dirty="0" err="1">
                <a:latin typeface="Arial" panose="020B0604020202020204" pitchFamily="34" charset="0"/>
              </a:rPr>
              <a:t>араластыру</a:t>
            </a:r>
            <a:br>
              <a:rPr lang="ru-KZ" altLang="ru-KZ" dirty="0">
                <a:latin typeface="Arial" panose="020B0604020202020204" pitchFamily="34" charset="0"/>
              </a:rPr>
            </a:br>
            <a:r>
              <a:rPr lang="ru-KZ" altLang="ru-KZ" dirty="0">
                <a:latin typeface="Arial" panose="020B0604020202020204" pitchFamily="34" charset="0"/>
              </a:rPr>
              <a:t>– </a:t>
            </a:r>
            <a:r>
              <a:rPr lang="ru-KZ" altLang="ru-KZ" dirty="0" err="1">
                <a:latin typeface="Arial" panose="020B0604020202020204" pitchFamily="34" charset="0"/>
              </a:rPr>
              <a:t>радиоарнадағы</a:t>
            </a:r>
            <a:r>
              <a:rPr lang="ru-KZ" altLang="ru-KZ" dirty="0">
                <a:latin typeface="Arial" panose="020B0604020202020204" pitchFamily="34" charset="0"/>
              </a:rPr>
              <a:t> замирания </a:t>
            </a:r>
            <a:r>
              <a:rPr lang="ru-KZ" altLang="ru-KZ" dirty="0" err="1">
                <a:latin typeface="Arial" panose="020B0604020202020204" pitchFamily="34" charset="0"/>
              </a:rPr>
              <a:t>әсерін</a:t>
            </a:r>
            <a:r>
              <a:rPr lang="ru-KZ" altLang="ru-KZ" dirty="0">
                <a:latin typeface="Arial" panose="020B0604020202020204" pitchFamily="34" charset="0"/>
              </a:rPr>
              <a:t> </a:t>
            </a:r>
            <a:r>
              <a:rPr lang="ru-KZ" altLang="ru-KZ" dirty="0" err="1">
                <a:latin typeface="Arial" panose="020B0604020202020204" pitchFamily="34" charset="0"/>
              </a:rPr>
              <a:t>азайту</a:t>
            </a:r>
            <a:r>
              <a:rPr lang="ru-KZ" altLang="ru-KZ" dirty="0">
                <a:latin typeface="Arial" panose="020B0604020202020204" pitchFamily="34" charset="0"/>
              </a:rPr>
              <a:t> </a:t>
            </a:r>
            <a:r>
              <a:rPr lang="ru-KZ" altLang="ru-KZ" dirty="0" err="1">
                <a:latin typeface="Arial" panose="020B0604020202020204" pitchFamily="34" charset="0"/>
              </a:rPr>
              <a:t>үшін</a:t>
            </a:r>
            <a:r>
              <a:rPr lang="ru-KZ" altLang="ru-KZ" dirty="0">
                <a:latin typeface="Arial" panose="020B0604020202020204" pitchFamily="34" charset="0"/>
              </a:rPr>
              <a:t> </a:t>
            </a:r>
            <a:r>
              <a:rPr lang="ru-KZ" altLang="ru-KZ" dirty="0" err="1">
                <a:latin typeface="Arial" panose="020B0604020202020204" pitchFamily="34" charset="0"/>
              </a:rPr>
              <a:t>қолданылады</a:t>
            </a:r>
            <a:endParaRPr lang="ru-KZ" altLang="ru-KZ" dirty="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KZ" altLang="ru-KZ" b="1" dirty="0" err="1">
                <a:latin typeface="Arial" panose="020B0604020202020204" pitchFamily="34" charset="0"/>
              </a:rPr>
              <a:t>Шифрлау</a:t>
            </a:r>
            <a:r>
              <a:rPr lang="ru-KZ" altLang="ru-KZ" b="1" dirty="0">
                <a:latin typeface="Arial" panose="020B0604020202020204" pitchFamily="34" charset="0"/>
              </a:rPr>
              <a:t> (</a:t>
            </a:r>
            <a:r>
              <a:rPr lang="ru-KZ" altLang="ru-KZ" b="1" dirty="0" err="1">
                <a:latin typeface="Arial" panose="020B0604020202020204" pitchFamily="34" charset="0"/>
              </a:rPr>
              <a:t>Encryption</a:t>
            </a:r>
            <a:r>
              <a:rPr lang="ru-KZ" altLang="ru-KZ" b="1" dirty="0">
                <a:latin typeface="Arial" panose="020B0604020202020204" pitchFamily="34" charset="0"/>
              </a:rPr>
              <a:t>)</a:t>
            </a:r>
            <a:br>
              <a:rPr lang="ru-KZ" altLang="ru-KZ" b="1" dirty="0">
                <a:latin typeface="Arial" panose="020B0604020202020204" pitchFamily="34" charset="0"/>
              </a:rPr>
            </a:br>
            <a:r>
              <a:rPr lang="ru-KZ" altLang="ru-KZ" dirty="0">
                <a:latin typeface="Arial" panose="020B0604020202020204" pitchFamily="34" charset="0"/>
              </a:rPr>
              <a:t>– A5 </a:t>
            </a:r>
            <a:r>
              <a:rPr lang="ru-KZ" altLang="ru-KZ" dirty="0" err="1">
                <a:latin typeface="Arial" panose="020B0604020202020204" pitchFamily="34" charset="0"/>
              </a:rPr>
              <a:t>алгоритмдері</a:t>
            </a:r>
            <a:br>
              <a:rPr lang="ru-KZ" altLang="ru-KZ" dirty="0">
                <a:latin typeface="Arial" panose="020B0604020202020204" pitchFamily="34" charset="0"/>
              </a:rPr>
            </a:br>
            <a:r>
              <a:rPr lang="ru-KZ" altLang="ru-KZ" dirty="0">
                <a:latin typeface="Arial" panose="020B0604020202020204" pitchFamily="34" charset="0"/>
              </a:rPr>
              <a:t>– </a:t>
            </a:r>
            <a:r>
              <a:rPr lang="ru-KZ" altLang="ru-KZ" dirty="0" err="1">
                <a:latin typeface="Arial" panose="020B0604020202020204" pitchFamily="34" charset="0"/>
              </a:rPr>
              <a:t>цифрлық</a:t>
            </a:r>
            <a:r>
              <a:rPr lang="ru-KZ" altLang="ru-KZ" dirty="0">
                <a:latin typeface="Arial" panose="020B0604020202020204" pitchFamily="34" charset="0"/>
              </a:rPr>
              <a:t> </a:t>
            </a:r>
            <a:r>
              <a:rPr lang="ru-KZ" altLang="ru-KZ" dirty="0" err="1">
                <a:latin typeface="Arial" panose="020B0604020202020204" pitchFamily="34" charset="0"/>
              </a:rPr>
              <a:t>ағынның</a:t>
            </a:r>
            <a:r>
              <a:rPr lang="ru-KZ" altLang="ru-KZ" dirty="0">
                <a:latin typeface="Arial" panose="020B0604020202020204" pitchFamily="34" charset="0"/>
              </a:rPr>
              <a:t> </a:t>
            </a:r>
            <a:r>
              <a:rPr lang="ru-KZ" altLang="ru-KZ" dirty="0" err="1">
                <a:latin typeface="Arial" panose="020B0604020202020204" pitchFamily="34" charset="0"/>
              </a:rPr>
              <a:t>криптографиямен</a:t>
            </a:r>
            <a:r>
              <a:rPr lang="ru-KZ" altLang="ru-KZ" dirty="0">
                <a:latin typeface="Arial" panose="020B0604020202020204" pitchFamily="34" charset="0"/>
              </a:rPr>
              <a:t> </a:t>
            </a:r>
            <a:r>
              <a:rPr lang="ru-KZ" altLang="ru-KZ" dirty="0" err="1">
                <a:latin typeface="Arial" panose="020B0604020202020204" pitchFamily="34" charset="0"/>
              </a:rPr>
              <a:t>қорғалуы</a:t>
            </a:r>
            <a:endParaRPr lang="ru-KZ" altLang="ru-KZ" dirty="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KZ" altLang="ru-KZ" b="1" dirty="0">
                <a:latin typeface="Arial" panose="020B0604020202020204" pitchFamily="34" charset="0"/>
              </a:rPr>
              <a:t>Пакет </a:t>
            </a:r>
            <a:r>
              <a:rPr lang="ru-KZ" altLang="ru-KZ" b="1" dirty="0" err="1">
                <a:latin typeface="Arial" panose="020B0604020202020204" pitchFamily="34" charset="0"/>
              </a:rPr>
              <a:t>форматын</a:t>
            </a:r>
            <a:r>
              <a:rPr lang="ru-KZ" altLang="ru-KZ" b="1" dirty="0">
                <a:latin typeface="Arial" panose="020B0604020202020204" pitchFamily="34" charset="0"/>
              </a:rPr>
              <a:t> </a:t>
            </a:r>
            <a:r>
              <a:rPr lang="ru-KZ" altLang="ru-KZ" b="1" dirty="0" err="1">
                <a:latin typeface="Arial" panose="020B0604020202020204" pitchFamily="34" charset="0"/>
              </a:rPr>
              <a:t>қалыптастыру</a:t>
            </a:r>
            <a:r>
              <a:rPr lang="ru-KZ" altLang="ru-KZ" b="1" dirty="0">
                <a:latin typeface="Arial" panose="020B0604020202020204" pitchFamily="34" charset="0"/>
              </a:rPr>
              <a:t> (</a:t>
            </a:r>
            <a:r>
              <a:rPr lang="ru-KZ" altLang="ru-KZ" b="1" dirty="0" err="1">
                <a:latin typeface="Arial" panose="020B0604020202020204" pitchFamily="34" charset="0"/>
              </a:rPr>
              <a:t>Burst</a:t>
            </a:r>
            <a:r>
              <a:rPr lang="ru-KZ" altLang="ru-KZ" b="1" dirty="0">
                <a:latin typeface="Arial" panose="020B0604020202020204" pitchFamily="34" charset="0"/>
              </a:rPr>
              <a:t> </a:t>
            </a:r>
            <a:r>
              <a:rPr lang="ru-KZ" altLang="ru-KZ" b="1" dirty="0" err="1">
                <a:latin typeface="Arial" panose="020B0604020202020204" pitchFamily="34" charset="0"/>
              </a:rPr>
              <a:t>Formatting</a:t>
            </a:r>
            <a:r>
              <a:rPr lang="ru-KZ" altLang="ru-KZ" b="1" dirty="0">
                <a:latin typeface="Arial" panose="020B0604020202020204" pitchFamily="34" charset="0"/>
              </a:rPr>
              <a:t>)</a:t>
            </a:r>
            <a:br>
              <a:rPr lang="ru-KZ" altLang="ru-KZ" b="1" dirty="0">
                <a:latin typeface="Arial" panose="020B0604020202020204" pitchFamily="34" charset="0"/>
              </a:rPr>
            </a:br>
            <a:r>
              <a:rPr lang="ru-KZ" altLang="ru-KZ" dirty="0">
                <a:latin typeface="Arial" panose="020B0604020202020204" pitchFamily="34" charset="0"/>
              </a:rPr>
              <a:t>– </a:t>
            </a:r>
            <a:r>
              <a:rPr lang="ru-KZ" altLang="ru-KZ" dirty="0" err="1">
                <a:latin typeface="Arial" panose="020B0604020202020204" pitchFamily="34" charset="0"/>
              </a:rPr>
              <a:t>қызметтік</a:t>
            </a:r>
            <a:r>
              <a:rPr lang="ru-KZ" altLang="ru-KZ" dirty="0">
                <a:latin typeface="Arial" panose="020B0604020202020204" pitchFamily="34" charset="0"/>
              </a:rPr>
              <a:t> биттер, </a:t>
            </a:r>
            <a:r>
              <a:rPr lang="ru-KZ" altLang="ru-KZ" dirty="0" err="1">
                <a:latin typeface="Arial" panose="020B0604020202020204" pitchFamily="34" charset="0"/>
              </a:rPr>
              <a:t>қорғау</a:t>
            </a:r>
            <a:r>
              <a:rPr lang="ru-KZ" altLang="ru-KZ" dirty="0">
                <a:latin typeface="Arial" panose="020B0604020202020204" pitchFamily="34" charset="0"/>
              </a:rPr>
              <a:t> </a:t>
            </a:r>
            <a:r>
              <a:rPr lang="ru-KZ" altLang="ru-KZ" dirty="0" err="1">
                <a:latin typeface="Arial" panose="020B0604020202020204" pitchFamily="34" charset="0"/>
              </a:rPr>
              <a:t>биттері</a:t>
            </a:r>
            <a:r>
              <a:rPr lang="ru-KZ" altLang="ru-KZ" dirty="0">
                <a:latin typeface="Arial" panose="020B0604020202020204" pitchFamily="34" charset="0"/>
              </a:rPr>
              <a:t>, тренировочный </a:t>
            </a:r>
            <a:r>
              <a:rPr lang="ru-KZ" altLang="ru-KZ" dirty="0" err="1">
                <a:latin typeface="Arial" panose="020B0604020202020204" pitchFamily="34" charset="0"/>
              </a:rPr>
              <a:t>кезек</a:t>
            </a:r>
            <a:r>
              <a:rPr lang="ru-KZ" altLang="ru-KZ" dirty="0">
                <a:latin typeface="Arial" panose="020B0604020202020204" pitchFamily="34" charset="0"/>
              </a:rPr>
              <a:t>, </a:t>
            </a:r>
            <a:r>
              <a:rPr lang="ru-KZ" altLang="ru-KZ" dirty="0" err="1">
                <a:latin typeface="Arial" panose="020B0604020202020204" pitchFamily="34" charset="0"/>
              </a:rPr>
              <a:t>т.б</a:t>
            </a:r>
            <a:r>
              <a:rPr lang="ru-KZ" altLang="ru-KZ" dirty="0"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KZ" altLang="ru-KZ" b="1" dirty="0">
                <a:latin typeface="Arial" panose="020B0604020202020204" pitchFamily="34" charset="0"/>
              </a:rPr>
              <a:t>Модуляция (GMSK)</a:t>
            </a:r>
            <a:br>
              <a:rPr lang="ru-KZ" altLang="ru-KZ" b="1" dirty="0">
                <a:latin typeface="Arial" panose="020B0604020202020204" pitchFamily="34" charset="0"/>
              </a:rPr>
            </a:br>
            <a:r>
              <a:rPr lang="ru-KZ" altLang="ru-KZ" dirty="0">
                <a:latin typeface="Arial" panose="020B0604020202020204" pitchFamily="34" charset="0"/>
              </a:rPr>
              <a:t>– 22,8 Кбит/с </a:t>
            </a:r>
            <a:r>
              <a:rPr lang="ru-KZ" altLang="ru-KZ" dirty="0" err="1">
                <a:latin typeface="Arial" panose="020B0604020202020204" pitchFamily="34" charset="0"/>
              </a:rPr>
              <a:t>ақпарат</a:t>
            </a:r>
            <a:r>
              <a:rPr lang="ru-KZ" altLang="ru-KZ" dirty="0">
                <a:latin typeface="Arial" panose="020B0604020202020204" pitchFamily="34" charset="0"/>
              </a:rPr>
              <a:t> </a:t>
            </a:r>
            <a:r>
              <a:rPr lang="ru-KZ" altLang="ru-KZ" dirty="0" err="1">
                <a:latin typeface="Arial" panose="020B0604020202020204" pitchFamily="34" charset="0"/>
              </a:rPr>
              <a:t>модуляторға</a:t>
            </a:r>
            <a:r>
              <a:rPr lang="ru-KZ" altLang="ru-KZ" dirty="0">
                <a:latin typeface="Arial" panose="020B0604020202020204" pitchFamily="34" charset="0"/>
              </a:rPr>
              <a:t> </a:t>
            </a:r>
            <a:r>
              <a:rPr lang="ru-KZ" altLang="ru-KZ" dirty="0" err="1">
                <a:latin typeface="Arial" panose="020B0604020202020204" pitchFamily="34" charset="0"/>
              </a:rPr>
              <a:t>беріледі</a:t>
            </a:r>
            <a:br>
              <a:rPr lang="ru-KZ" altLang="ru-KZ" dirty="0">
                <a:latin typeface="Arial" panose="020B0604020202020204" pitchFamily="34" charset="0"/>
              </a:rPr>
            </a:br>
            <a:r>
              <a:rPr lang="ru-KZ" altLang="ru-KZ" dirty="0">
                <a:latin typeface="Arial" panose="020B0604020202020204" pitchFamily="34" charset="0"/>
              </a:rPr>
              <a:t>– </a:t>
            </a:r>
            <a:r>
              <a:rPr lang="ru-KZ" altLang="ru-KZ" dirty="0" err="1">
                <a:latin typeface="Arial" panose="020B0604020202020204" pitchFamily="34" charset="0"/>
              </a:rPr>
              <a:t>арна</a:t>
            </a:r>
            <a:r>
              <a:rPr lang="ru-KZ" altLang="ru-KZ" dirty="0">
                <a:latin typeface="Arial" panose="020B0604020202020204" pitchFamily="34" charset="0"/>
              </a:rPr>
              <a:t> </a:t>
            </a:r>
            <a:r>
              <a:rPr lang="ru-KZ" altLang="ru-KZ" dirty="0" err="1">
                <a:latin typeface="Arial" panose="020B0604020202020204" pitchFamily="34" charset="0"/>
              </a:rPr>
              <a:t>арқылы</a:t>
            </a:r>
            <a:r>
              <a:rPr lang="ru-KZ" altLang="ru-KZ" dirty="0">
                <a:latin typeface="Arial" panose="020B0604020202020204" pitchFamily="34" charset="0"/>
              </a:rPr>
              <a:t> </a:t>
            </a:r>
            <a:r>
              <a:rPr lang="ru-KZ" altLang="ru-KZ" dirty="0" err="1">
                <a:latin typeface="Arial" panose="020B0604020202020204" pitchFamily="34" charset="0"/>
              </a:rPr>
              <a:t>таралады</a:t>
            </a:r>
            <a:endParaRPr lang="ru-KZ" altLang="ru-KZ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692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88CE73-868B-82F8-0FB3-B8960618D1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137" y="329286"/>
            <a:ext cx="7838589" cy="5936019"/>
          </a:xfrm>
          <a:prstGeom prst="rect">
            <a:avLst/>
          </a:prstGeom>
          <a:solidFill>
            <a:schemeClr val="accent1"/>
          </a:solidFill>
        </p:spPr>
      </p:pic>
    </p:spTree>
    <p:extLst>
      <p:ext uri="{BB962C8B-B14F-4D97-AF65-F5344CB8AC3E}">
        <p14:creationId xmlns:p14="http://schemas.microsoft.com/office/powerpoint/2010/main" val="1850535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E83918A-09D4-8971-B406-8DE89E50BB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8" y="858158"/>
            <a:ext cx="5384992" cy="436152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B6E6B18-271E-819E-24EF-5AA6DF1472A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919"/>
          <a:stretch>
            <a:fillRect/>
          </a:stretch>
        </p:blipFill>
        <p:spPr>
          <a:xfrm>
            <a:off x="5759117" y="858158"/>
            <a:ext cx="5954828" cy="4599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794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429DCB8-0C02-5D4C-1BCF-D9C2EFC9A6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170" y="466725"/>
            <a:ext cx="10874139" cy="5481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617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331155-D5E6-E73C-95EB-FB0EC9A64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5503"/>
            <a:ext cx="10515600" cy="824415"/>
          </a:xfrm>
        </p:spPr>
        <p:txBody>
          <a:bodyPr/>
          <a:lstStyle/>
          <a:p>
            <a:r>
              <a:rPr lang="en-US" dirty="0"/>
              <a:t>GSM-</a:t>
            </a:r>
            <a:r>
              <a:rPr lang="ru-RU" dirty="0"/>
              <a:t>де </a:t>
            </a:r>
            <a:r>
              <a:rPr lang="ru-RU" dirty="0" err="1"/>
              <a:t>каналдық</a:t>
            </a:r>
            <a:r>
              <a:rPr lang="ru-RU" dirty="0"/>
              <a:t> </a:t>
            </a:r>
            <a:r>
              <a:rPr lang="ru-RU" dirty="0" err="1"/>
              <a:t>кодтау</a:t>
            </a:r>
            <a:r>
              <a:rPr lang="ru-RU" dirty="0"/>
              <a:t> (</a:t>
            </a:r>
            <a:r>
              <a:rPr lang="en-US" dirty="0"/>
              <a:t>Channel Coding)</a:t>
            </a:r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FFB7AB-C52C-678C-050B-6DE4B37D80FD}"/>
              </a:ext>
            </a:extLst>
          </p:cNvPr>
          <p:cNvSpPr txBox="1"/>
          <p:nvPr/>
        </p:nvSpPr>
        <p:spPr>
          <a:xfrm>
            <a:off x="353728" y="1036170"/>
            <a:ext cx="115719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err="1"/>
              <a:t>Негізгі</a:t>
            </a:r>
            <a:r>
              <a:rPr lang="ru-RU" b="1" dirty="0"/>
              <a:t> идея – </a:t>
            </a:r>
            <a:r>
              <a:rPr lang="en-US" dirty="0"/>
              <a:t>GSM-</a:t>
            </a:r>
            <a:r>
              <a:rPr lang="ru-RU" dirty="0"/>
              <a:t>де </a:t>
            </a:r>
            <a:r>
              <a:rPr lang="ru-RU" dirty="0" err="1"/>
              <a:t>дауыстық</a:t>
            </a:r>
            <a:r>
              <a:rPr lang="ru-RU" dirty="0"/>
              <a:t> сегмент </a:t>
            </a:r>
            <a:r>
              <a:rPr lang="ru-RU" dirty="0" err="1"/>
              <a:t>ұзындығы</a:t>
            </a:r>
            <a:r>
              <a:rPr lang="ru-RU" dirty="0"/>
              <a:t>:</a:t>
            </a:r>
            <a:br>
              <a:rPr lang="ru-RU" dirty="0"/>
            </a:br>
            <a:r>
              <a:rPr lang="ru-RU" b="1" dirty="0"/>
              <a:t>260 бит / 20 мс. </a:t>
            </a:r>
            <a:r>
              <a:rPr lang="ru-RU" dirty="0" err="1"/>
              <a:t>Каналдық</a:t>
            </a:r>
            <a:r>
              <a:rPr lang="ru-RU" dirty="0"/>
              <a:t> кодер </a:t>
            </a:r>
            <a:r>
              <a:rPr lang="ru-RU" dirty="0" err="1"/>
              <a:t>бұл</a:t>
            </a:r>
            <a:r>
              <a:rPr lang="ru-RU" dirty="0"/>
              <a:t> 260 </a:t>
            </a:r>
            <a:r>
              <a:rPr lang="ru-RU" dirty="0" err="1"/>
              <a:t>битті</a:t>
            </a:r>
            <a:r>
              <a:rPr lang="ru-RU" dirty="0"/>
              <a:t> </a:t>
            </a:r>
            <a:r>
              <a:rPr lang="ru-RU" dirty="0" err="1"/>
              <a:t>қателерге</a:t>
            </a:r>
            <a:r>
              <a:rPr lang="ru-RU" dirty="0"/>
              <a:t> </a:t>
            </a:r>
            <a:r>
              <a:rPr lang="ru-RU" dirty="0" err="1"/>
              <a:t>төзімді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b="1" dirty="0"/>
              <a:t>456 битке </a:t>
            </a:r>
            <a:r>
              <a:rPr lang="ru-RU" b="1" dirty="0" err="1"/>
              <a:t>дейін</a:t>
            </a:r>
            <a:r>
              <a:rPr lang="ru-RU" b="1" dirty="0"/>
              <a:t> </a:t>
            </a:r>
            <a:r>
              <a:rPr lang="ru-RU" b="1" dirty="0" err="1"/>
              <a:t>арттырады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 err="1"/>
              <a:t>Бұл</a:t>
            </a:r>
            <a:r>
              <a:rPr lang="ru-RU" dirty="0"/>
              <a:t> — </a:t>
            </a:r>
            <a:r>
              <a:rPr lang="ru-RU" dirty="0" err="1"/>
              <a:t>радиоарнадағы</a:t>
            </a:r>
            <a:r>
              <a:rPr lang="ru-RU" dirty="0"/>
              <a:t> </a:t>
            </a:r>
            <a:r>
              <a:rPr lang="ru-RU" dirty="0" err="1"/>
              <a:t>қателерден</a:t>
            </a:r>
            <a:r>
              <a:rPr lang="ru-RU" dirty="0"/>
              <a:t> </a:t>
            </a:r>
            <a:r>
              <a:rPr lang="ru-RU" dirty="0" err="1"/>
              <a:t>қорғау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енгізілген</a:t>
            </a:r>
            <a:r>
              <a:rPr lang="ru-RU" dirty="0"/>
              <a:t> </a:t>
            </a:r>
            <a:r>
              <a:rPr lang="ru-RU" dirty="0" err="1"/>
              <a:t>артық</a:t>
            </a:r>
            <a:r>
              <a:rPr lang="ru-RU" dirty="0"/>
              <a:t> биттер.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53E31C-C12C-8AB8-B053-47F2EA1771D9}"/>
              </a:ext>
            </a:extLst>
          </p:cNvPr>
          <p:cNvSpPr txBox="1"/>
          <p:nvPr/>
        </p:nvSpPr>
        <p:spPr>
          <a:xfrm>
            <a:off x="353728" y="2055752"/>
            <a:ext cx="474766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err="1"/>
              <a:t>Биттердің</a:t>
            </a:r>
            <a:r>
              <a:rPr lang="ru-RU" b="1" dirty="0"/>
              <a:t> </a:t>
            </a:r>
            <a:r>
              <a:rPr lang="ru-RU" b="1" dirty="0" err="1"/>
              <a:t>маңыздылығына</a:t>
            </a:r>
            <a:r>
              <a:rPr lang="ru-RU" b="1" dirty="0"/>
              <a:t> </a:t>
            </a:r>
            <a:r>
              <a:rPr lang="ru-RU" b="1" dirty="0" err="1"/>
              <a:t>қарай</a:t>
            </a:r>
            <a:r>
              <a:rPr lang="ru-RU" b="1" dirty="0"/>
              <a:t> </a:t>
            </a:r>
            <a:r>
              <a:rPr lang="ru-RU" b="1" dirty="0" err="1"/>
              <a:t>бөлінуі</a:t>
            </a:r>
            <a:endParaRPr lang="ru-RU" b="1" dirty="0"/>
          </a:p>
          <a:p>
            <a:pPr>
              <a:buNone/>
            </a:pPr>
            <a:r>
              <a:rPr lang="ru-RU" dirty="0"/>
              <a:t>260 бит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класқа</a:t>
            </a:r>
            <a:r>
              <a:rPr lang="ru-RU" dirty="0"/>
              <a:t> </a:t>
            </a:r>
            <a:r>
              <a:rPr lang="ru-RU" dirty="0" err="1"/>
              <a:t>бөлінеді</a:t>
            </a:r>
            <a:r>
              <a:rPr lang="ru-RU" dirty="0"/>
              <a:t>:</a:t>
            </a:r>
          </a:p>
          <a:p>
            <a:pPr>
              <a:buNone/>
            </a:pPr>
            <a:r>
              <a:rPr lang="ru-RU" b="1" dirty="0"/>
              <a:t>Класс 1</a:t>
            </a:r>
            <a:r>
              <a:rPr lang="en-US" b="1" dirty="0"/>
              <a:t>a – 50 </a:t>
            </a:r>
            <a:r>
              <a:rPr lang="ru-RU" b="1" dirty="0"/>
              <a:t>бит (</a:t>
            </a:r>
            <a:r>
              <a:rPr lang="ru-RU" b="1" dirty="0" err="1"/>
              <a:t>өте</a:t>
            </a:r>
            <a:r>
              <a:rPr lang="ru-RU" b="1" dirty="0"/>
              <a:t> </a:t>
            </a:r>
            <a:r>
              <a:rPr lang="ru-RU" b="1" dirty="0" err="1"/>
              <a:t>маңызды</a:t>
            </a:r>
            <a:r>
              <a:rPr lang="ru-RU" b="1" dirty="0"/>
              <a:t> биттер)</a:t>
            </a:r>
          </a:p>
          <a:p>
            <a:pPr>
              <a:buNone/>
            </a:pPr>
            <a:r>
              <a:rPr lang="ru-RU" dirty="0"/>
              <a:t>– </a:t>
            </a:r>
            <a:r>
              <a:rPr lang="ru-RU" dirty="0" err="1"/>
              <a:t>дауыстың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параметрлері</a:t>
            </a:r>
            <a:br>
              <a:rPr lang="ru-RU" dirty="0"/>
            </a:br>
            <a:r>
              <a:rPr lang="ru-RU" dirty="0"/>
              <a:t>– </a:t>
            </a:r>
            <a:r>
              <a:rPr lang="ru-RU" dirty="0" err="1"/>
              <a:t>міндетті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қорғалады</a:t>
            </a:r>
            <a:endParaRPr lang="ru-RU" dirty="0"/>
          </a:p>
          <a:p>
            <a:pPr>
              <a:buNone/>
            </a:pPr>
            <a:r>
              <a:rPr lang="ru-RU" b="1" dirty="0"/>
              <a:t>Класс 1</a:t>
            </a:r>
            <a:r>
              <a:rPr lang="en-US" b="1" dirty="0"/>
              <a:t>b – 132 </a:t>
            </a:r>
            <a:r>
              <a:rPr lang="ru-RU" b="1" dirty="0"/>
              <a:t>бит (</a:t>
            </a:r>
            <a:r>
              <a:rPr lang="ru-RU" b="1" dirty="0" err="1"/>
              <a:t>маңызды</a:t>
            </a:r>
            <a:r>
              <a:rPr lang="ru-RU" b="1" dirty="0"/>
              <a:t> биттер)</a:t>
            </a:r>
          </a:p>
          <a:p>
            <a:pPr>
              <a:buNone/>
            </a:pPr>
            <a:r>
              <a:rPr lang="ru-RU" dirty="0"/>
              <a:t>– </a:t>
            </a:r>
            <a:r>
              <a:rPr lang="ru-RU" dirty="0" err="1"/>
              <a:t>форманттар</a:t>
            </a:r>
            <a:r>
              <a:rPr lang="ru-RU" dirty="0"/>
              <a:t>, тон </a:t>
            </a:r>
            <a:r>
              <a:rPr lang="ru-RU" dirty="0" err="1"/>
              <a:t>параметрлері</a:t>
            </a:r>
            <a:endParaRPr lang="ru-RU" dirty="0"/>
          </a:p>
          <a:p>
            <a:pPr>
              <a:buNone/>
            </a:pPr>
            <a:r>
              <a:rPr lang="ru-RU" b="1" dirty="0"/>
              <a:t>Класс 2 – 78 бит (</a:t>
            </a:r>
            <a:r>
              <a:rPr lang="ru-RU" b="1" dirty="0" err="1"/>
              <a:t>маңыздылығы</a:t>
            </a:r>
            <a:r>
              <a:rPr lang="ru-RU" b="1" dirty="0"/>
              <a:t> </a:t>
            </a:r>
            <a:r>
              <a:rPr lang="ru-RU" b="1" dirty="0" err="1"/>
              <a:t>төмен</a:t>
            </a:r>
            <a:r>
              <a:rPr lang="ru-RU" b="1" dirty="0"/>
              <a:t> биттер)</a:t>
            </a:r>
          </a:p>
          <a:p>
            <a:pPr>
              <a:buNone/>
            </a:pPr>
            <a:r>
              <a:rPr lang="ru-RU" dirty="0"/>
              <a:t>– </a:t>
            </a:r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қорғалмайды</a:t>
            </a:r>
            <a:r>
              <a:rPr lang="ru-RU" dirty="0"/>
              <a:t>, </a:t>
            </a:r>
            <a:r>
              <a:rPr lang="ru-RU" dirty="0" err="1"/>
              <a:t>қате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 </a:t>
            </a:r>
            <a:r>
              <a:rPr lang="ru-RU" dirty="0" err="1"/>
              <a:t>сөйлеу</a:t>
            </a:r>
            <a:r>
              <a:rPr lang="ru-RU" dirty="0"/>
              <a:t> </a:t>
            </a:r>
            <a:r>
              <a:rPr lang="ru-RU" dirty="0" err="1"/>
              <a:t>сапасына</a:t>
            </a:r>
            <a:r>
              <a:rPr lang="ru-RU" dirty="0"/>
              <a:t> </a:t>
            </a:r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етпейді</a:t>
            </a: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9E8D288-30C4-9628-5819-A1199B968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4934" y="2055752"/>
            <a:ext cx="6643337" cy="4584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615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5693F6-6C23-0E41-CB17-4304B84BD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788" y="151895"/>
            <a:ext cx="10515600" cy="529142"/>
          </a:xfrm>
        </p:spPr>
        <p:txBody>
          <a:bodyPr>
            <a:normAutofit fontScale="90000"/>
          </a:bodyPr>
          <a:lstStyle/>
          <a:p>
            <a:r>
              <a:rPr lang="en-US" dirty="0"/>
              <a:t>GSM-</a:t>
            </a:r>
            <a:r>
              <a:rPr lang="ru-RU" dirty="0" err="1"/>
              <a:t>дегі</a:t>
            </a:r>
            <a:r>
              <a:rPr lang="ru-RU" dirty="0"/>
              <a:t> </a:t>
            </a:r>
            <a:r>
              <a:rPr lang="ru-RU" dirty="0" err="1"/>
              <a:t>шифрлау</a:t>
            </a:r>
            <a:r>
              <a:rPr lang="ru-RU" dirty="0"/>
              <a:t> </a:t>
            </a:r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85DBE9-C363-9B45-65EE-4CED7929AABC}"/>
              </a:ext>
            </a:extLst>
          </p:cNvPr>
          <p:cNvSpPr txBox="1"/>
          <p:nvPr/>
        </p:nvSpPr>
        <p:spPr>
          <a:xfrm>
            <a:off x="350821" y="790504"/>
            <a:ext cx="1141868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/>
              <a:t>НЕ ҮШІН ШИФРЛАЙДЫ?</a:t>
            </a:r>
          </a:p>
          <a:p>
            <a:pPr>
              <a:buNone/>
            </a:pPr>
            <a:r>
              <a:rPr lang="ru-RU" dirty="0"/>
              <a:t>Телефон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жіберілетін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(</a:t>
            </a:r>
            <a:r>
              <a:rPr lang="ru-RU" dirty="0" err="1"/>
              <a:t>дауыс</a:t>
            </a:r>
            <a:r>
              <a:rPr lang="ru-RU" dirty="0"/>
              <a:t>, </a:t>
            </a:r>
            <a:r>
              <a:rPr lang="en-US" dirty="0"/>
              <a:t>SMS, </a:t>
            </a:r>
            <a:r>
              <a:rPr lang="ru-RU" dirty="0" err="1"/>
              <a:t>сигналдар</a:t>
            </a:r>
            <a:r>
              <a:rPr lang="ru-RU" dirty="0"/>
              <a:t>)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адамдар</a:t>
            </a:r>
            <a:r>
              <a:rPr lang="ru-RU" dirty="0"/>
              <a:t> </a:t>
            </a:r>
            <a:r>
              <a:rPr lang="ru-RU" dirty="0" err="1"/>
              <a:t>тыңдай</a:t>
            </a:r>
            <a:r>
              <a:rPr lang="ru-RU" dirty="0"/>
              <a:t> </a:t>
            </a:r>
            <a:r>
              <a:rPr lang="ru-RU" dirty="0" err="1"/>
              <a:t>алмайтындай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 err="1"/>
              <a:t>Яғни</a:t>
            </a:r>
            <a:r>
              <a:rPr lang="ru-RU" dirty="0"/>
              <a:t>, </a:t>
            </a:r>
            <a:r>
              <a:rPr lang="ru-RU" dirty="0" err="1"/>
              <a:t>мақсат</a:t>
            </a:r>
            <a:r>
              <a:rPr lang="ru-RU" dirty="0"/>
              <a:t>:</a:t>
            </a:r>
            <a:r>
              <a:rPr lang="en-US" dirty="0"/>
              <a:t> </a:t>
            </a:r>
            <a:r>
              <a:rPr lang="ru-RU" b="1" dirty="0"/>
              <a:t>“</a:t>
            </a:r>
            <a:r>
              <a:rPr lang="ru-RU" b="1" dirty="0" err="1"/>
              <a:t>Кім</a:t>
            </a:r>
            <a:r>
              <a:rPr lang="ru-RU" b="1" dirty="0"/>
              <a:t> </a:t>
            </a:r>
            <a:r>
              <a:rPr lang="ru-RU" b="1" dirty="0" err="1"/>
              <a:t>көрінген</a:t>
            </a:r>
            <a:r>
              <a:rPr lang="ru-RU" b="1" dirty="0"/>
              <a:t> </a:t>
            </a:r>
            <a:r>
              <a:rPr lang="ru-RU" b="1" dirty="0" err="1"/>
              <a:t>түсінбейтін</a:t>
            </a:r>
            <a:r>
              <a:rPr lang="ru-RU" b="1" dirty="0"/>
              <a:t>, тек </a:t>
            </a:r>
            <a:r>
              <a:rPr lang="ru-RU" b="1" dirty="0" err="1"/>
              <a:t>өзіміздің</a:t>
            </a:r>
            <a:r>
              <a:rPr lang="ru-RU" b="1" dirty="0"/>
              <a:t> </a:t>
            </a:r>
            <a:r>
              <a:rPr lang="ru-RU" b="1" dirty="0" err="1"/>
              <a:t>желі</a:t>
            </a:r>
            <a:r>
              <a:rPr lang="ru-RU" b="1" dirty="0"/>
              <a:t> мен </a:t>
            </a:r>
            <a:r>
              <a:rPr lang="ru-RU" b="1" dirty="0" err="1"/>
              <a:t>біздің</a:t>
            </a:r>
            <a:r>
              <a:rPr lang="ru-RU" b="1" dirty="0"/>
              <a:t> телефон </a:t>
            </a:r>
            <a:r>
              <a:rPr lang="ru-RU" b="1" dirty="0" err="1"/>
              <a:t>түсінетін</a:t>
            </a:r>
            <a:r>
              <a:rPr lang="ru-RU" b="1" dirty="0"/>
              <a:t> </a:t>
            </a:r>
            <a:r>
              <a:rPr lang="ru-RU" b="1" dirty="0" err="1"/>
              <a:t>кодқа</a:t>
            </a:r>
            <a:r>
              <a:rPr lang="ru-RU" b="1" dirty="0"/>
              <a:t> </a:t>
            </a:r>
            <a:r>
              <a:rPr lang="ru-RU" b="1" dirty="0" err="1"/>
              <a:t>айналдыру</a:t>
            </a:r>
            <a:r>
              <a:rPr lang="ru-RU" b="1" dirty="0"/>
              <a:t>.”</a:t>
            </a:r>
            <a:endParaRPr lang="ru-RU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F504A7B-507C-12BF-282B-8D6C20A8ED00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81244" y="2599078"/>
            <a:ext cx="6114344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SIM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ішінде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құпия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кілт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бар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kumimoji="0" lang="ru-KZ" altLang="ru-KZ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Ki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(оны тек оператор мен SIM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біледі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эфирге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шықпайды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Оператор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кездейсоқ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сан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жібереді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kumimoji="0" lang="ru-KZ" altLang="ru-KZ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RAND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(аутентификация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орталығынан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MS-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ке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келеді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SIM мен оператор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бірдей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формуламен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жаңа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кілт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есептейді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A8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алгоритмі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A8(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Ki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RAND) →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Kc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шифрлау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кілті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Бұл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Kc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кілті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A5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шифрлау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алгоритміне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беріледі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A5 осы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кілтке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сүйеніп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шифрлық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биттер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тізбегін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жасайды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ciphering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sequence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Деректер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plain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text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сол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тізбекпен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XOR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арқылы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араластырылады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шифрланған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дерек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ciphered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text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шығады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Қабылдаушы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жақта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дәл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сол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Kc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кілті</a:t>
            </a: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бар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сондықтан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ол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да A5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арқылы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кері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операция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жасап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деректі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ашып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оқи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алады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42B25AD-96E8-BEB6-BD94-FEFFF29A4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377299"/>
            <a:ext cx="5836704" cy="3782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415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C90FDC-5EE0-74FC-1282-C0D0DA0DD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81037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Кадрларды</a:t>
            </a:r>
            <a:r>
              <a:rPr lang="ru-RU" dirty="0"/>
              <a:t> беру</a:t>
            </a:r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7198B6-3FAC-F407-6533-E3FD48C478AA}"/>
              </a:ext>
            </a:extLst>
          </p:cNvPr>
          <p:cNvSpPr txBox="1"/>
          <p:nvPr/>
        </p:nvSpPr>
        <p:spPr>
          <a:xfrm>
            <a:off x="486918" y="913489"/>
            <a:ext cx="511835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/>
              <a:t>1. GSM </a:t>
            </a:r>
            <a:r>
              <a:rPr lang="ru-RU" sz="2000" b="1" dirty="0" err="1"/>
              <a:t>желісі</a:t>
            </a:r>
            <a:r>
              <a:rPr lang="ru-RU" sz="2000" b="1" dirty="0"/>
              <a:t> </a:t>
            </a:r>
            <a:r>
              <a:rPr lang="en-US" sz="2000" b="1" dirty="0"/>
              <a:t>FDMA + TDMA </a:t>
            </a:r>
            <a:r>
              <a:rPr lang="ru-RU" sz="2000" b="1" dirty="0" err="1"/>
              <a:t>технологияларын</a:t>
            </a:r>
            <a:r>
              <a:rPr lang="ru-RU" sz="2000" b="1" dirty="0"/>
              <a:t> </a:t>
            </a:r>
            <a:r>
              <a:rPr lang="ru-RU" sz="2000" b="1" dirty="0" err="1"/>
              <a:t>қолданады</a:t>
            </a:r>
            <a:r>
              <a:rPr lang="ru-RU" sz="2000" b="1" dirty="0"/>
              <a:t>.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Әр</a:t>
            </a:r>
            <a:r>
              <a:rPr lang="ru-RU" sz="2000" dirty="0"/>
              <a:t> </a:t>
            </a:r>
            <a:r>
              <a:rPr lang="ru-RU" sz="2000" dirty="0" err="1"/>
              <a:t>жиілік</a:t>
            </a:r>
            <a:r>
              <a:rPr lang="ru-RU" sz="2000" dirty="0"/>
              <a:t> каналы 200 кГц </a:t>
            </a:r>
            <a:r>
              <a:rPr lang="ru-RU" sz="2000" dirty="0" err="1"/>
              <a:t>енінде</a:t>
            </a:r>
            <a:r>
              <a:rPr lang="ru-RU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Әр</a:t>
            </a:r>
            <a:r>
              <a:rPr lang="ru-RU" sz="2000" dirty="0"/>
              <a:t> </a:t>
            </a:r>
            <a:r>
              <a:rPr lang="ru-RU" sz="2000" dirty="0" err="1"/>
              <a:t>жиілік</a:t>
            </a:r>
            <a:r>
              <a:rPr lang="ru-RU" sz="2000" dirty="0"/>
              <a:t> </a:t>
            </a:r>
            <a:r>
              <a:rPr lang="ru-RU" sz="2000" dirty="0" err="1"/>
              <a:t>арнасында</a:t>
            </a:r>
            <a:r>
              <a:rPr lang="ru-RU" sz="2000" dirty="0"/>
              <a:t> </a:t>
            </a:r>
            <a:r>
              <a:rPr lang="ru-RU" sz="2000" b="1" dirty="0"/>
              <a:t>8 </a:t>
            </a:r>
            <a:r>
              <a:rPr lang="ru-RU" sz="2000" b="1" dirty="0" err="1"/>
              <a:t>уақыттық</a:t>
            </a:r>
            <a:r>
              <a:rPr lang="ru-RU" sz="2000" b="1" dirty="0"/>
              <a:t> слот (</a:t>
            </a:r>
            <a:r>
              <a:rPr lang="ru-RU" sz="2000" b="1" dirty="0" err="1"/>
              <a:t>таймслот</a:t>
            </a:r>
            <a:r>
              <a:rPr lang="ru-RU" sz="2000" b="1" dirty="0"/>
              <a:t>)</a:t>
            </a:r>
            <a:r>
              <a:rPr lang="ru-RU" sz="2000" dirty="0"/>
              <a:t> бар.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Яғни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жиілікті</a:t>
            </a:r>
            <a:r>
              <a:rPr lang="ru-RU" sz="2000" dirty="0"/>
              <a:t> 8 абонент </a:t>
            </a:r>
            <a:r>
              <a:rPr lang="ru-RU" sz="2000" dirty="0" err="1"/>
              <a:t>кезек-кезек</a:t>
            </a:r>
            <a:r>
              <a:rPr lang="ru-RU" sz="2000" dirty="0"/>
              <a:t> </a:t>
            </a:r>
            <a:r>
              <a:rPr lang="ru-RU" sz="2000" dirty="0" err="1"/>
              <a:t>пайдаланады</a:t>
            </a:r>
            <a:r>
              <a:rPr lang="ru-RU" sz="2000" dirty="0"/>
              <a:t>.</a:t>
            </a:r>
          </a:p>
          <a:p>
            <a:pPr>
              <a:buNone/>
            </a:pPr>
            <a:r>
              <a:rPr lang="ru-RU" sz="2000" b="1" dirty="0"/>
              <a:t>2. </a:t>
            </a:r>
            <a:r>
              <a:rPr lang="ru-RU" sz="2000" b="1" dirty="0" err="1"/>
              <a:t>Бір</a:t>
            </a:r>
            <a:r>
              <a:rPr lang="ru-RU" sz="2000" b="1" dirty="0"/>
              <a:t> </a:t>
            </a:r>
            <a:r>
              <a:rPr lang="ru-RU" sz="2000" b="1" dirty="0" err="1"/>
              <a:t>кадрдың</a:t>
            </a:r>
            <a:r>
              <a:rPr lang="ru-RU" sz="2000" b="1" dirty="0"/>
              <a:t> </a:t>
            </a:r>
            <a:r>
              <a:rPr lang="ru-RU" sz="2000" b="1" dirty="0" err="1"/>
              <a:t>ұзақтығы</a:t>
            </a:r>
            <a:r>
              <a:rPr lang="ru-RU" sz="2000" b="1" dirty="0"/>
              <a:t> – 4,615 мс.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Осы кадр </a:t>
            </a:r>
            <a:r>
              <a:rPr lang="ru-RU" sz="2000" dirty="0" err="1"/>
              <a:t>ішінде</a:t>
            </a:r>
            <a:r>
              <a:rPr lang="ru-RU" sz="2000" dirty="0"/>
              <a:t> 8 слот </a:t>
            </a:r>
            <a:r>
              <a:rPr lang="ru-RU" sz="2000" dirty="0" err="1"/>
              <a:t>ретімен</a:t>
            </a:r>
            <a:r>
              <a:rPr lang="ru-RU" sz="2000" dirty="0"/>
              <a:t> </a:t>
            </a:r>
            <a:r>
              <a:rPr lang="ru-RU" sz="2000" dirty="0" err="1"/>
              <a:t>беріледі</a:t>
            </a:r>
            <a:r>
              <a:rPr lang="ru-RU" sz="2000" dirty="0"/>
              <a:t>.</a:t>
            </a:r>
          </a:p>
          <a:p>
            <a:pPr>
              <a:buNone/>
            </a:pPr>
            <a:r>
              <a:rPr lang="ru-RU" sz="2000" b="1" dirty="0"/>
              <a:t>3. </a:t>
            </a:r>
            <a:r>
              <a:rPr lang="ru-RU" sz="2000" b="1" dirty="0" err="1"/>
              <a:t>Каналдық</a:t>
            </a:r>
            <a:r>
              <a:rPr lang="ru-RU" sz="2000" b="1" dirty="0"/>
              <a:t> интервал (</a:t>
            </a:r>
            <a:r>
              <a:rPr lang="ru-RU" sz="2000" b="1" dirty="0" err="1"/>
              <a:t>таймслот</a:t>
            </a:r>
            <a:r>
              <a:rPr lang="ru-RU" sz="2000" b="1" dirty="0"/>
              <a:t>) </a:t>
            </a:r>
            <a:r>
              <a:rPr lang="ru-RU" sz="2000" b="1" dirty="0" err="1"/>
              <a:t>құрылымы</a:t>
            </a:r>
            <a:r>
              <a:rPr lang="ru-RU" sz="2000" b="1" dirty="0"/>
              <a:t>: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57 + 57 </a:t>
            </a:r>
            <a:r>
              <a:rPr lang="ru-RU" sz="2000" dirty="0" err="1"/>
              <a:t>шифрланған</a:t>
            </a:r>
            <a:r>
              <a:rPr lang="ru-RU" sz="2000" dirty="0"/>
              <a:t> </a:t>
            </a:r>
            <a:r>
              <a:rPr lang="ru-RU" sz="2000" dirty="0" err="1"/>
              <a:t>ақпараттық</a:t>
            </a:r>
            <a:r>
              <a:rPr lang="ru-RU" sz="2000" dirty="0"/>
              <a:t> бит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Ортасында</a:t>
            </a:r>
            <a:r>
              <a:rPr lang="ru-RU" sz="2000" dirty="0"/>
              <a:t> </a:t>
            </a:r>
            <a:r>
              <a:rPr lang="ru-RU" sz="2000" b="1" dirty="0"/>
              <a:t>26 </a:t>
            </a:r>
            <a:r>
              <a:rPr lang="ru-RU" sz="2000" b="1" dirty="0" err="1"/>
              <a:t>биттік</a:t>
            </a:r>
            <a:r>
              <a:rPr lang="ru-RU" sz="2000" b="1" dirty="0"/>
              <a:t> </a:t>
            </a:r>
            <a:r>
              <a:rPr lang="ru-RU" sz="2000" b="1" dirty="0" err="1"/>
              <a:t>синхронизациялық</a:t>
            </a:r>
            <a:r>
              <a:rPr lang="ru-RU" sz="2000" b="1" dirty="0"/>
              <a:t> </a:t>
            </a:r>
            <a:r>
              <a:rPr lang="ru-RU" sz="2000" b="1" dirty="0" err="1"/>
              <a:t>тізбек</a:t>
            </a:r>
            <a:r>
              <a:rPr lang="ru-RU" sz="2000" b="1" dirty="0"/>
              <a:t> (</a:t>
            </a:r>
            <a:r>
              <a:rPr lang="en-US" sz="2000" b="1" dirty="0"/>
              <a:t>training sequence)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Бастапқы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соңғы</a:t>
            </a:r>
            <a:r>
              <a:rPr lang="ru-RU" sz="2000" dirty="0"/>
              <a:t> </a:t>
            </a:r>
            <a:r>
              <a:rPr lang="ru-RU" sz="2000" b="1" dirty="0" err="1"/>
              <a:t>қызметтік</a:t>
            </a:r>
            <a:r>
              <a:rPr lang="ru-RU" sz="2000" b="1" dirty="0"/>
              <a:t> биттер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Соңында</a:t>
            </a:r>
            <a:r>
              <a:rPr lang="ru-RU" sz="2000" dirty="0"/>
              <a:t> </a:t>
            </a:r>
            <a:r>
              <a:rPr lang="en-US" sz="2000" b="1" dirty="0"/>
              <a:t>guard period (</a:t>
            </a:r>
            <a:r>
              <a:rPr lang="ru-RU" sz="2000" b="1" dirty="0" err="1"/>
              <a:t>қорғаныш</a:t>
            </a:r>
            <a:r>
              <a:rPr lang="ru-RU" sz="2000" b="1" dirty="0"/>
              <a:t> интервал)</a:t>
            </a:r>
            <a:r>
              <a:rPr lang="ru-RU" sz="2000" dirty="0"/>
              <a:t> – </a:t>
            </a:r>
            <a:r>
              <a:rPr lang="ru-RU" sz="2000" dirty="0" err="1"/>
              <a:t>көршілес</a:t>
            </a:r>
            <a:r>
              <a:rPr lang="ru-RU" sz="2000" dirty="0"/>
              <a:t> </a:t>
            </a:r>
            <a:r>
              <a:rPr lang="ru-RU" sz="2000" dirty="0" err="1"/>
              <a:t>арналармен</a:t>
            </a:r>
            <a:r>
              <a:rPr lang="ru-RU" sz="2000" dirty="0"/>
              <a:t> </a:t>
            </a:r>
            <a:r>
              <a:rPr lang="ru-RU" sz="2000" dirty="0" err="1"/>
              <a:t>араласпау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2C8DA52-DCCD-2480-9E36-3001299E6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5272" y="1412221"/>
            <a:ext cx="6333173" cy="4634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3407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1412</Words>
  <Application>Microsoft Office PowerPoint</Application>
  <PresentationFormat>Широкоэкранный</PresentationFormat>
  <Paragraphs>137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Aptos</vt:lpstr>
      <vt:lpstr>Aptos Display</vt:lpstr>
      <vt:lpstr>Arial</vt:lpstr>
      <vt:lpstr>Тема Office</vt:lpstr>
      <vt:lpstr>GSM жүйесіндегі физикалық және логикалық арналар</vt:lpstr>
      <vt:lpstr>Презентация PowerPoint</vt:lpstr>
      <vt:lpstr>GSM жүйесінде дауыстық сигналды өңдеу</vt:lpstr>
      <vt:lpstr>Презентация PowerPoint</vt:lpstr>
      <vt:lpstr>Презентация PowerPoint</vt:lpstr>
      <vt:lpstr>Презентация PowerPoint</vt:lpstr>
      <vt:lpstr>GSM-де каналдық кодтау (Channel Coding)</vt:lpstr>
      <vt:lpstr>GSM-дегі шифрлау </vt:lpstr>
      <vt:lpstr>Кадрларды беру</vt:lpstr>
      <vt:lpstr>CDMA стандарты</vt:lpstr>
      <vt:lpstr>Презентация PowerPoint</vt:lpstr>
      <vt:lpstr>Презентация PowerPoint</vt:lpstr>
      <vt:lpstr>CDMA желісінің құрылымы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Beybit Karibayev</dc:creator>
  <cp:lastModifiedBy>Beybit Karibayev</cp:lastModifiedBy>
  <cp:revision>6</cp:revision>
  <dcterms:created xsi:type="dcterms:W3CDTF">2025-11-19T11:00:18Z</dcterms:created>
  <dcterms:modified xsi:type="dcterms:W3CDTF">2025-11-20T04:57:43Z</dcterms:modified>
</cp:coreProperties>
</file>